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14.xml" ContentType="application/vnd.openxmlformats-officedocument.presentationml.tags+xml"/>
  <Override PartName="/ppt/notesSlides/notesSlide13.xml" ContentType="application/vnd.openxmlformats-officedocument.presentationml.notesSlide+xml"/>
  <Override PartName="/ppt/ink/ink17.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ink/ink18.xml" ContentType="application/inkml+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6"/>
  </p:notesMasterIdLst>
  <p:sldIdLst>
    <p:sldId id="299" r:id="rId2"/>
    <p:sldId id="287" r:id="rId3"/>
    <p:sldId id="323" r:id="rId4"/>
    <p:sldId id="326" r:id="rId5"/>
    <p:sldId id="324" r:id="rId6"/>
    <p:sldId id="341" r:id="rId7"/>
    <p:sldId id="356" r:id="rId8"/>
    <p:sldId id="295" r:id="rId9"/>
    <p:sldId id="296" r:id="rId10"/>
    <p:sldId id="335" r:id="rId11"/>
    <p:sldId id="329" r:id="rId12"/>
    <p:sldId id="331" r:id="rId13"/>
    <p:sldId id="332" r:id="rId14"/>
    <p:sldId id="334" r:id="rId15"/>
    <p:sldId id="342" r:id="rId16"/>
    <p:sldId id="347" r:id="rId17"/>
    <p:sldId id="357" r:id="rId18"/>
    <p:sldId id="355" r:id="rId19"/>
    <p:sldId id="302" r:id="rId20"/>
    <p:sldId id="303" r:id="rId21"/>
    <p:sldId id="285" r:id="rId22"/>
    <p:sldId id="345" r:id="rId23"/>
    <p:sldId id="271" r:id="rId24"/>
    <p:sldId id="304" r:id="rId25"/>
  </p:sldIdLst>
  <p:sldSz cx="12192000" cy="6858000"/>
  <p:notesSz cx="9144000" cy="6858000"/>
  <p:embeddedFontLs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Lato" panose="020F05020202040302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ubik" pitchFamily="2" charset="-79"/>
      <p:regular r:id="rId40"/>
      <p:bold r:id="rId41"/>
      <p:italic r:id="rId42"/>
      <p:boldItalic r:id="rId43"/>
    </p:embeddedFont>
    <p:embeddedFont>
      <p:font typeface="Rubik Medium" pitchFamily="2" charset="-79"/>
      <p:regular r:id="rId44"/>
      <p:italic r:id="rId45"/>
    </p:embeddedFont>
  </p:embeddedFontLst>
  <p:custDataLst>
    <p:tags r:id="rId46"/>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66" autoAdjust="0"/>
  </p:normalViewPr>
  <p:slideViewPr>
    <p:cSldViewPr snapToGrid="0" snapToObjects="1" showGuides="1">
      <p:cViewPr varScale="1">
        <p:scale>
          <a:sx n="86" d="100"/>
          <a:sy n="86" d="100"/>
        </p:scale>
        <p:origin x="1554" y="102"/>
      </p:cViewPr>
      <p:guideLst/>
    </p:cSldViewPr>
  </p:slideViewPr>
  <p:notesTextViewPr>
    <p:cViewPr>
      <p:scale>
        <a:sx n="1" d="1"/>
        <a:sy n="1" d="1"/>
      </p:scale>
      <p:origin x="0" y="0"/>
    </p:cViewPr>
  </p:notesTextViewPr>
  <p:notesViewPr>
    <p:cSldViewPr snapToGrid="0" snapToObjects="1" showGuides="1">
      <p:cViewPr varScale="1">
        <p:scale>
          <a:sx n="108" d="100"/>
          <a:sy n="108" d="100"/>
        </p:scale>
        <p:origin x="2622"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7:59.622"/>
    </inkml:context>
    <inkml:brush xml:id="br0">
      <inkml:brushProperty name="width" value="0.05" units="cm"/>
      <inkml:brushProperty name="height" value="0.05" units="cm"/>
    </inkml:brush>
  </inkml:definitions>
  <inkml:trace contextRef="#ctx0" brushRef="#br0">1 1 32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5"/>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6"/>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7"/>
    </inkml:context>
    <inkml:brush xml:id="br0">
      <inkml:brushProperty name="width" value="0.05" units="cm"/>
      <inkml:brushProperty name="height" value="0.05" units="cm"/>
    </inkml:brush>
  </inkml:definitions>
  <inkml:trace contextRef="#ctx0" brushRef="#br0">0 1 32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7"/>
    </inkml:context>
    <inkml:brush xml:id="br0">
      <inkml:brushProperty name="width" value="0.05" units="cm"/>
      <inkml:brushProperty name="height" value="0.05" units="cm"/>
    </inkml:brush>
  </inkml:definitions>
  <inkml:trace contextRef="#ctx0" brushRef="#br0">0 1 32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8"/>
    </inkml:context>
    <inkml:brush xml:id="br0">
      <inkml:brushProperty name="width" value="0.05" units="cm"/>
      <inkml:brushProperty name="height" value="0.05" units="cm"/>
    </inkml:brush>
  </inkml:definitions>
  <inkml:trace contextRef="#ctx0" brushRef="#br0">0 30 352,'30'0'0,"-30"-30"0,27 30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40"/>
    </inkml:context>
    <inkml:brush xml:id="br0">
      <inkml:brushProperty name="width" value="0.05" units="cm"/>
      <inkml:brushProperty name="height" value="0.05" units="cm"/>
    </inkml:brush>
  </inkml:definitions>
  <inkml:trace contextRef="#ctx0" brushRef="#br0">157 173 32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0.342"/>
    </inkml:context>
    <inkml:brush xml:id="br0">
      <inkml:brushProperty name="width" value="0.05" units="cm"/>
      <inkml:brushProperty name="height" value="0.05" units="cm"/>
    </inkml:brush>
  </inkml:definitions>
  <inkml:trace contextRef="#ctx0" brushRef="#br0">0 0 32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1.957"/>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69"/>
    </inkml:context>
    <inkml:brush xml:id="br0">
      <inkml:brushProperty name="width" value="0.05" units="cm"/>
      <inkml:brushProperty name="height" value="0.05" units="cm"/>
    </inkml:brush>
  </inkml:definitions>
  <inkml:trace contextRef="#ctx0" brushRef="#br0">1 1 32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0"/>
    </inkml:context>
    <inkml:brush xml:id="br0">
      <inkml:brushProperty name="width" value="0.05" units="cm"/>
      <inkml:brushProperty name="height" value="0.05" units="cm"/>
    </inkml:brush>
  </inkml:definitions>
  <inkml:trace contextRef="#ctx0" brushRef="#br0">0 0 32,'0'29'0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1"/>
    </inkml:context>
    <inkml:brush xml:id="br0">
      <inkml:brushProperty name="width" value="0.05" units="cm"/>
      <inkml:brushProperty name="height" value="0.05" units="cm"/>
    </inkml:brush>
  </inkml:definitions>
  <inkml:trace contextRef="#ctx0" brushRef="#br0">0 1 32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2"/>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3"/>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4"/>
    </inkml:context>
    <inkml:brush xml:id="br0">
      <inkml:brushProperty name="width" value="0.05" units="cm"/>
      <inkml:brushProperty name="height" value="0.05" units="cm"/>
    </inkml:brush>
  </inkml:definitions>
  <inkml:trace contextRef="#ctx0" brushRef="#br0">0 0 32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 name="Rectangle 9">
            <a:extLst>
              <a:ext uri="{FF2B5EF4-FFF2-40B4-BE49-F238E27FC236}">
                <a16:creationId xmlns:a16="http://schemas.microsoft.com/office/drawing/2014/main" id="{B1F583F0-EDDF-427D-9AF7-8EB50867280D}"/>
              </a:ext>
            </a:extLst>
          </p:cNvPr>
          <p:cNvSpPr/>
          <p:nvPr/>
        </p:nvSpPr>
        <p:spPr>
          <a:xfrm>
            <a:off x="189541" y="517132"/>
            <a:ext cx="7189034" cy="40423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Google Shape;4;n"/>
          <p:cNvSpPr>
            <a:spLocks noGrp="1" noRot="1" noChangeAspect="1"/>
          </p:cNvSpPr>
          <p:nvPr>
            <p:ph type="sldImg" idx="3"/>
          </p:nvPr>
        </p:nvSpPr>
        <p:spPr>
          <a:xfrm>
            <a:off x="192257" y="517132"/>
            <a:ext cx="7186318" cy="4042304"/>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189541" y="4994808"/>
            <a:ext cx="7189034" cy="171381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Rectangle 6">
            <a:extLst>
              <a:ext uri="{FF2B5EF4-FFF2-40B4-BE49-F238E27FC236}">
                <a16:creationId xmlns:a16="http://schemas.microsoft.com/office/drawing/2014/main" id="{1D9A65E6-0B0A-4385-935A-CB80BB9F2EEC}"/>
              </a:ext>
            </a:extLst>
          </p:cNvPr>
          <p:cNvSpPr/>
          <p:nvPr/>
        </p:nvSpPr>
        <p:spPr>
          <a:xfrm>
            <a:off x="0" y="5"/>
            <a:ext cx="91440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4B4E2032-1972-4BB4-A00A-B222A281B504}"/>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What: Data elements and Indicators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F06DBA2D-CDA7-4A2D-8FE5-48E93538E245}"/>
              </a:ext>
            </a:extLst>
          </p:cNvPr>
          <p:cNvSpPr txBox="1">
            <a:spLocks/>
          </p:cNvSpPr>
          <p:nvPr/>
        </p:nvSpPr>
        <p:spPr>
          <a:xfrm>
            <a:off x="8564578" y="3"/>
            <a:ext cx="579422"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06959F57-E309-49A6-A423-41AECB2CED41}"/>
              </a:ext>
            </a:extLst>
          </p:cNvPr>
          <p:cNvSpPr/>
          <p:nvPr/>
        </p:nvSpPr>
        <p:spPr>
          <a:xfrm>
            <a:off x="-9052" y="4604251"/>
            <a:ext cx="738762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F068C793-51BA-47E4-B963-750A520123FD}"/>
              </a:ext>
            </a:extLst>
          </p:cNvPr>
          <p:cNvSpPr/>
          <p:nvPr/>
        </p:nvSpPr>
        <p:spPr>
          <a:xfrm>
            <a:off x="7414197" y="516715"/>
            <a:ext cx="1729804"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80CD7129-4840-43B1-941F-2FACE8A257FC}"/>
              </a:ext>
            </a:extLst>
          </p:cNvPr>
          <p:cNvCxnSpPr>
            <a:cxnSpLocks/>
          </p:cNvCxnSpPr>
          <p:nvPr/>
        </p:nvCxnSpPr>
        <p:spPr>
          <a:xfrm>
            <a:off x="7475600" y="108104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CA6934-5740-4D68-AFA5-44E522CBCDB1}"/>
              </a:ext>
            </a:extLst>
          </p:cNvPr>
          <p:cNvCxnSpPr>
            <a:cxnSpLocks/>
          </p:cNvCxnSpPr>
          <p:nvPr/>
        </p:nvCxnSpPr>
        <p:spPr>
          <a:xfrm>
            <a:off x="7475600" y="148307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5CDFA8-3A75-4D03-819E-27E1CFD51A5B}"/>
              </a:ext>
            </a:extLst>
          </p:cNvPr>
          <p:cNvCxnSpPr>
            <a:cxnSpLocks/>
          </p:cNvCxnSpPr>
          <p:nvPr/>
        </p:nvCxnSpPr>
        <p:spPr>
          <a:xfrm>
            <a:off x="7475600" y="188509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4DFDD5-FA2E-4B4A-9F4C-91B4AF329ED8}"/>
              </a:ext>
            </a:extLst>
          </p:cNvPr>
          <p:cNvCxnSpPr>
            <a:cxnSpLocks/>
          </p:cNvCxnSpPr>
          <p:nvPr/>
        </p:nvCxnSpPr>
        <p:spPr>
          <a:xfrm>
            <a:off x="7475600" y="2287128"/>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16765B-6EAA-4762-905B-92D637B5FD3C}"/>
              </a:ext>
            </a:extLst>
          </p:cNvPr>
          <p:cNvCxnSpPr>
            <a:cxnSpLocks/>
          </p:cNvCxnSpPr>
          <p:nvPr/>
        </p:nvCxnSpPr>
        <p:spPr>
          <a:xfrm>
            <a:off x="7475600" y="2689157"/>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466321-79D0-4585-BECD-21F4C1C528D8}"/>
              </a:ext>
            </a:extLst>
          </p:cNvPr>
          <p:cNvCxnSpPr>
            <a:cxnSpLocks/>
          </p:cNvCxnSpPr>
          <p:nvPr/>
        </p:nvCxnSpPr>
        <p:spPr>
          <a:xfrm>
            <a:off x="7475600" y="3091186"/>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A627ED-BE25-42E7-AF99-4FF7757CD94F}"/>
              </a:ext>
            </a:extLst>
          </p:cNvPr>
          <p:cNvCxnSpPr>
            <a:cxnSpLocks/>
          </p:cNvCxnSpPr>
          <p:nvPr/>
        </p:nvCxnSpPr>
        <p:spPr>
          <a:xfrm>
            <a:off x="7475600" y="349321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BC9DD6-FEE5-4751-AA2C-41F49953B9C5}"/>
              </a:ext>
            </a:extLst>
          </p:cNvPr>
          <p:cNvCxnSpPr>
            <a:cxnSpLocks/>
          </p:cNvCxnSpPr>
          <p:nvPr/>
        </p:nvCxnSpPr>
        <p:spPr>
          <a:xfrm>
            <a:off x="7475600" y="389524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C4FBB9-67C0-4B04-83A0-95F1280A5CD7}"/>
              </a:ext>
            </a:extLst>
          </p:cNvPr>
          <p:cNvCxnSpPr>
            <a:cxnSpLocks/>
          </p:cNvCxnSpPr>
          <p:nvPr/>
        </p:nvCxnSpPr>
        <p:spPr>
          <a:xfrm>
            <a:off x="7475600" y="429727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13D3E9-03DD-4AC8-8348-B20E3C561BFB}"/>
              </a:ext>
            </a:extLst>
          </p:cNvPr>
          <p:cNvCxnSpPr>
            <a:cxnSpLocks/>
          </p:cNvCxnSpPr>
          <p:nvPr/>
        </p:nvCxnSpPr>
        <p:spPr>
          <a:xfrm>
            <a:off x="7475600" y="469930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DC6860-CF4F-433E-9621-81D0B16850B5}"/>
              </a:ext>
            </a:extLst>
          </p:cNvPr>
          <p:cNvCxnSpPr>
            <a:cxnSpLocks/>
          </p:cNvCxnSpPr>
          <p:nvPr/>
        </p:nvCxnSpPr>
        <p:spPr>
          <a:xfrm>
            <a:off x="7475600" y="510133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B5D7D2-4CA6-49E3-9187-F30A397AD40C}"/>
              </a:ext>
            </a:extLst>
          </p:cNvPr>
          <p:cNvCxnSpPr>
            <a:cxnSpLocks/>
          </p:cNvCxnSpPr>
          <p:nvPr/>
        </p:nvCxnSpPr>
        <p:spPr>
          <a:xfrm>
            <a:off x="7475600" y="550336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91800C-521D-4E22-9D1A-0F19E42D0DB5}"/>
              </a:ext>
            </a:extLst>
          </p:cNvPr>
          <p:cNvCxnSpPr>
            <a:cxnSpLocks/>
          </p:cNvCxnSpPr>
          <p:nvPr/>
        </p:nvCxnSpPr>
        <p:spPr>
          <a:xfrm>
            <a:off x="7475600" y="590539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C4BA6-E656-4958-A8ED-A111D4CA8C96}"/>
              </a:ext>
            </a:extLst>
          </p:cNvPr>
          <p:cNvCxnSpPr>
            <a:cxnSpLocks/>
          </p:cNvCxnSpPr>
          <p:nvPr/>
        </p:nvCxnSpPr>
        <p:spPr>
          <a:xfrm>
            <a:off x="7475600" y="630742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20ED5-6574-4A16-AABB-9BE6F25727C8}"/>
              </a:ext>
            </a:extLst>
          </p:cNvPr>
          <p:cNvCxnSpPr>
            <a:cxnSpLocks/>
          </p:cNvCxnSpPr>
          <p:nvPr/>
        </p:nvCxnSpPr>
        <p:spPr>
          <a:xfrm>
            <a:off x="7475600" y="670944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613" y="511175"/>
            <a:ext cx="7175500" cy="4037013"/>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501650"/>
            <a:ext cx="7189787" cy="404336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and counted (or aggregated) up the organisational hierarchy ( such as from facility to district values).</a:t>
            </a:r>
          </a:p>
          <a:p>
            <a:pPr marL="0" indent="0"/>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229867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501650"/>
            <a:ext cx="7188200" cy="404336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dirty="0">
                <a:solidFill>
                  <a:schemeClr val="tx1"/>
                </a:solidFill>
                <a:latin typeface="Lato" panose="020F0502020204030203" pitchFamily="34" charset="0"/>
                <a:ea typeface="+mn-ea"/>
                <a:cs typeface="+mn-cs"/>
                <a:sym typeface="Lato" panose="020B0604020202020204" charset="0"/>
              </a:rPr>
              <a:t>Data elements can </a:t>
            </a:r>
            <a:r>
              <a:rPr lang="en-US" kern="1200">
                <a:solidFill>
                  <a:schemeClr val="tx1"/>
                </a:solidFill>
                <a:latin typeface="Lato" panose="020F0502020204030203" pitchFamily="34" charset="0"/>
                <a:ea typeface="+mn-ea"/>
                <a:cs typeface="+mn-cs"/>
                <a:sym typeface="Lato" panose="020B0604020202020204" charset="0"/>
              </a:rPr>
              <a:t>also be </a:t>
            </a:r>
            <a:r>
              <a:rPr lang="en-US" kern="1200" dirty="0">
                <a:solidFill>
                  <a:schemeClr val="tx1"/>
                </a:solidFill>
                <a:latin typeface="Lato" panose="020F0502020204030203" pitchFamily="34" charset="0"/>
                <a:ea typeface="+mn-ea"/>
                <a:cs typeface="+mn-cs"/>
                <a:sym typeface="Lato" panose="020B0604020202020204" charset="0"/>
              </a:rPr>
              <a:t>disaggregated. </a:t>
            </a:r>
          </a:p>
          <a:p>
            <a:pPr marL="0" indent="0"/>
            <a:endParaRPr lang="en-US" kern="1200" dirty="0">
              <a:solidFill>
                <a:schemeClr val="tx1"/>
              </a:solidFill>
              <a:latin typeface="Lato" panose="020F0502020204030203" pitchFamily="34" charset="0"/>
              <a:ea typeface="+mn-ea"/>
              <a:cs typeface="+mn-cs"/>
              <a:sym typeface="Lato" panose="020B0604020202020204" charset="0"/>
            </a:endParaRPr>
          </a:p>
          <a:p>
            <a:pPr marL="0" indent="0"/>
            <a:endParaRPr lang="en-US" kern="1200" dirty="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13891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501650"/>
            <a:ext cx="7188200" cy="404336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While aggregation means adding </a:t>
            </a:r>
            <a:r>
              <a:rPr lang="en-US" kern="1200" dirty="0">
                <a:solidFill>
                  <a:schemeClr val="tx1"/>
                </a:solidFill>
                <a:latin typeface="Lato" panose="020F0502020204030203" pitchFamily="34" charset="0"/>
                <a:ea typeface="+mn-ea"/>
                <a:cs typeface="+mn-cs"/>
                <a:sym typeface="Lato" panose="020B0604020202020204" charset="0"/>
              </a:rPr>
              <a:t>things together, </a:t>
            </a:r>
            <a:r>
              <a:rPr lang="en-US" kern="1200">
                <a:solidFill>
                  <a:schemeClr val="tx1"/>
                </a:solidFill>
                <a:latin typeface="Lato" panose="020F0502020204030203" pitchFamily="34" charset="0"/>
                <a:ea typeface="+mn-ea"/>
                <a:cs typeface="+mn-cs"/>
                <a:sym typeface="Lato" panose="020B0604020202020204" charset="0"/>
              </a:rPr>
              <a:t>to disaggregate something means to separate </a:t>
            </a:r>
            <a:r>
              <a:rPr lang="en-US" kern="1200" dirty="0">
                <a:solidFill>
                  <a:schemeClr val="tx1"/>
                </a:solidFill>
                <a:latin typeface="Lato" panose="020F0502020204030203" pitchFamily="34" charset="0"/>
                <a:ea typeface="+mn-ea"/>
                <a:cs typeface="+mn-cs"/>
                <a:sym typeface="Lato" panose="020B0604020202020204" charset="0"/>
              </a:rPr>
              <a:t>it into its component parts. </a:t>
            </a:r>
          </a:p>
          <a:p>
            <a:pPr marL="0" indent="0"/>
            <a:endParaRPr lang="en-US" kern="1200" dirty="0">
              <a:solidFill>
                <a:schemeClr val="tx1"/>
              </a:solidFill>
              <a:latin typeface="Lato" panose="020F0502020204030203" pitchFamily="34" charset="0"/>
              <a:ea typeface="+mn-ea"/>
              <a:cs typeface="+mn-cs"/>
              <a:sym typeface="Lato" panose="020B0604020202020204" charset="0"/>
            </a:endParaRPr>
          </a:p>
          <a:p>
            <a:pPr marL="0" indent="0"/>
            <a:endParaRPr lang="en-US" kern="1200" dirty="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4260928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501650"/>
            <a:ext cx="7189787" cy="404336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Age and sex are common examples of disaggregations applied to data elements. </a:t>
            </a:r>
          </a:p>
          <a:p>
            <a:pPr marL="0" indent="0"/>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2853926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800" y="501650"/>
            <a:ext cx="7200900" cy="404971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Here, we disaggregated the data element "Malaria cases RDT positive" by sex, so that we can see the number of Male and Female cases as separate values. This type of data disaggregation is very useful for data analysis because it can reveal if there are any differences between sex or age groups. </a:t>
            </a:r>
          </a:p>
          <a:p>
            <a:pPr marL="0" indent="0"/>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181156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506413"/>
            <a:ext cx="7189787" cy="4043362"/>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Now </a:t>
            </a:r>
            <a:r>
              <a:rPr lang="en-US" kern="1200" dirty="0">
                <a:solidFill>
                  <a:schemeClr val="tx1"/>
                </a:solidFill>
                <a:latin typeface="Lato" panose="020F0502020204030203" pitchFamily="34" charset="0"/>
                <a:ea typeface="+mn-ea"/>
                <a:cs typeface="+mn-cs"/>
                <a:sym typeface="Lato" panose="020B0604020202020204" charset="0"/>
              </a:rPr>
              <a:t>let's </a:t>
            </a:r>
            <a:r>
              <a:rPr lang="en-US" kern="1200">
                <a:solidFill>
                  <a:schemeClr val="tx1"/>
                </a:solidFill>
                <a:latin typeface="Lato" panose="020F0502020204030203" pitchFamily="34" charset="0"/>
                <a:ea typeface="+mn-ea"/>
                <a:cs typeface="+mn-cs"/>
                <a:sym typeface="Lato" panose="020B0604020202020204" charset="0"/>
              </a:rPr>
              <a:t>talk about </a:t>
            </a:r>
            <a:r>
              <a:rPr lang="en-US" kern="1200" dirty="0">
                <a:solidFill>
                  <a:schemeClr val="tx1"/>
                </a:solidFill>
                <a:latin typeface="Lato" panose="020F0502020204030203" pitchFamily="34" charset="0"/>
                <a:ea typeface="+mn-ea"/>
                <a:cs typeface="+mn-cs"/>
                <a:sym typeface="Lato" panose="020B0604020202020204" charset="0"/>
              </a:rPr>
              <a:t>indicators, which are used in DHIS2 data </a:t>
            </a:r>
            <a:r>
              <a:rPr lang="en-US" kern="1200">
                <a:solidFill>
                  <a:schemeClr val="tx1"/>
                </a:solidFill>
                <a:latin typeface="Lato" panose="020F0502020204030203" pitchFamily="34" charset="0"/>
                <a:ea typeface="+mn-ea"/>
                <a:cs typeface="+mn-cs"/>
                <a:sym typeface="Lato" panose="020B0604020202020204" charset="0"/>
              </a:rPr>
              <a:t>analysis. What </a:t>
            </a:r>
            <a:r>
              <a:rPr lang="en-US" kern="1200" dirty="0">
                <a:solidFill>
                  <a:schemeClr val="tx1"/>
                </a:solidFill>
                <a:latin typeface="Lato" panose="020F0502020204030203" pitchFamily="34" charset="0"/>
                <a:ea typeface="+mn-ea"/>
                <a:cs typeface="+mn-cs"/>
                <a:sym typeface="Lato" panose="020B0604020202020204" charset="0"/>
              </a:rPr>
              <a:t>are indicators and how </a:t>
            </a:r>
            <a:r>
              <a:rPr lang="en-US" kern="1200">
                <a:solidFill>
                  <a:schemeClr val="tx1"/>
                </a:solidFill>
                <a:latin typeface="Lato" panose="020F0502020204030203" pitchFamily="34" charset="0"/>
                <a:ea typeface="+mn-ea"/>
                <a:cs typeface="+mn-cs"/>
                <a:sym typeface="Lato" panose="020B0604020202020204" charset="0"/>
              </a:rPr>
              <a:t>do they differ </a:t>
            </a:r>
            <a:r>
              <a:rPr lang="en-US" kern="1200" dirty="0">
                <a:solidFill>
                  <a:schemeClr val="tx1"/>
                </a:solidFill>
                <a:latin typeface="Lato" panose="020F0502020204030203" pitchFamily="34" charset="0"/>
                <a:ea typeface="+mn-ea"/>
                <a:cs typeface="+mn-cs"/>
                <a:sym typeface="Lato" panose="020B0604020202020204" charset="0"/>
              </a:rPr>
              <a:t>from data elements</a:t>
            </a:r>
            <a:r>
              <a:rPr lang="en-US" kern="1200">
                <a:solidFill>
                  <a:schemeClr val="tx1"/>
                </a:solidFill>
                <a:latin typeface="Lato" panose="020F0502020204030203" pitchFamily="34" charset="0"/>
                <a:ea typeface="+mn-ea"/>
                <a:cs typeface="+mn-cs"/>
                <a:sym typeface="Lato" panose="020B0604020202020204" charset="0"/>
              </a:rPr>
              <a:t>? While </a:t>
            </a:r>
            <a:r>
              <a:rPr lang="en-US" kern="1200" dirty="0">
                <a:solidFill>
                  <a:schemeClr val="tx1"/>
                </a:solidFill>
                <a:latin typeface="Lato" panose="020F0502020204030203" pitchFamily="34" charset="0"/>
                <a:ea typeface="+mn-ea"/>
                <a:cs typeface="+mn-cs"/>
                <a:sym typeface="Lato" panose="020B0604020202020204" charset="0"/>
              </a:rPr>
              <a:t>data elements </a:t>
            </a:r>
            <a:r>
              <a:rPr lang="en-US" kern="1200">
                <a:solidFill>
                  <a:schemeClr val="tx1"/>
                </a:solidFill>
                <a:latin typeface="Lato" panose="020F0502020204030203" pitchFamily="34" charset="0"/>
                <a:ea typeface="+mn-ea"/>
                <a:cs typeface="+mn-cs"/>
                <a:sym typeface="Lato" panose="020B0604020202020204" charset="0"/>
              </a:rPr>
              <a:t>are “</a:t>
            </a:r>
            <a:r>
              <a:rPr lang="en-US" kern="1200" dirty="0">
                <a:solidFill>
                  <a:schemeClr val="tx1"/>
                </a:solidFill>
                <a:latin typeface="Lato" panose="020F0502020204030203" pitchFamily="34" charset="0"/>
                <a:ea typeface="+mn-ea"/>
                <a:cs typeface="+mn-cs"/>
                <a:sym typeface="Lato" panose="020B0604020202020204" charset="0"/>
              </a:rPr>
              <a:t>raw” values that </a:t>
            </a:r>
            <a:r>
              <a:rPr lang="en-US" kern="1200">
                <a:solidFill>
                  <a:schemeClr val="tx1"/>
                </a:solidFill>
                <a:latin typeface="Lato" panose="020F0502020204030203" pitchFamily="34" charset="0"/>
                <a:ea typeface="+mn-ea"/>
                <a:cs typeface="+mn-cs"/>
                <a:sym typeface="Lato" panose="020B0604020202020204" charset="0"/>
              </a:rPr>
              <a:t>are collected</a:t>
            </a:r>
            <a:r>
              <a:rPr lang="en-US" kern="1200" dirty="0">
                <a:solidFill>
                  <a:schemeClr val="tx1"/>
                </a:solidFill>
                <a:latin typeface="Lato" panose="020F0502020204030203" pitchFamily="34" charset="0"/>
                <a:ea typeface="+mn-ea"/>
                <a:cs typeface="+mn-cs"/>
                <a:sym typeface="Lato" panose="020B0604020202020204" charset="0"/>
              </a:rPr>
              <a:t>, indicators are values that </a:t>
            </a:r>
            <a:r>
              <a:rPr lang="en-US" kern="1200">
                <a:solidFill>
                  <a:schemeClr val="tx1"/>
                </a:solidFill>
                <a:latin typeface="Lato" panose="020F0502020204030203" pitchFamily="34" charset="0"/>
                <a:ea typeface="+mn-ea"/>
                <a:cs typeface="+mn-cs"/>
                <a:sym typeface="Lato" panose="020B0604020202020204" charset="0"/>
              </a:rPr>
              <a:t>are calculated</a:t>
            </a:r>
            <a:r>
              <a:rPr lang="en-US" kern="1200" dirty="0">
                <a:solidFill>
                  <a:schemeClr val="tx1"/>
                </a:solidFill>
                <a:latin typeface="Lato" panose="020F0502020204030203" pitchFamily="34" charset="0"/>
                <a:ea typeface="+mn-ea"/>
                <a:cs typeface="+mn-cs"/>
                <a:sym typeface="Lato" panose="020B0604020202020204" charset="0"/>
              </a:rPr>
              <a:t>. To illustrate the difference, an example of a Data Element would be </a:t>
            </a:r>
            <a:r>
              <a:rPr lang="en-US" kern="1200">
                <a:solidFill>
                  <a:schemeClr val="tx1"/>
                </a:solidFill>
                <a:latin typeface="Lato" panose="020F0502020204030203" pitchFamily="34" charset="0"/>
                <a:ea typeface="+mn-ea"/>
                <a:cs typeface="+mn-cs"/>
                <a:sym typeface="Lato" panose="020B0604020202020204" charset="0"/>
              </a:rPr>
              <a:t>a number </a:t>
            </a:r>
            <a:r>
              <a:rPr lang="en-US" kern="1200" dirty="0">
                <a:solidFill>
                  <a:schemeClr val="tx1"/>
                </a:solidFill>
                <a:latin typeface="Lato" panose="020F0502020204030203" pitchFamily="34" charset="0"/>
                <a:ea typeface="+mn-ea"/>
                <a:cs typeface="+mn-cs"/>
                <a:sym typeface="Lato" panose="020B0604020202020204" charset="0"/>
              </a:rPr>
              <a:t>of </a:t>
            </a:r>
            <a:r>
              <a:rPr lang="en-US" kern="1200" dirty="0" err="1">
                <a:solidFill>
                  <a:schemeClr val="tx1"/>
                </a:solidFill>
                <a:latin typeface="Lato" panose="020F0502020204030203" pitchFamily="34" charset="0"/>
                <a:ea typeface="+mn-ea"/>
                <a:cs typeface="+mn-cs"/>
                <a:sym typeface="Lato" panose="020B0604020202020204" charset="0"/>
              </a:rPr>
              <a:t>Immunised</a:t>
            </a:r>
            <a:r>
              <a:rPr lang="en-US" kern="1200" dirty="0">
                <a:solidFill>
                  <a:schemeClr val="tx1"/>
                </a:solidFill>
                <a:latin typeface="Lato" panose="020F0502020204030203" pitchFamily="34" charset="0"/>
                <a:ea typeface="+mn-ea"/>
                <a:cs typeface="+mn-cs"/>
                <a:sym typeface="Lato" panose="020B0604020202020204" charset="0"/>
              </a:rPr>
              <a:t> Individuals, while indicator would </a:t>
            </a:r>
            <a:r>
              <a:rPr lang="en-US" kern="1200">
                <a:solidFill>
                  <a:schemeClr val="tx1"/>
                </a:solidFill>
                <a:latin typeface="Lato" panose="020F0502020204030203" pitchFamily="34" charset="0"/>
                <a:ea typeface="+mn-ea"/>
                <a:cs typeface="+mn-cs"/>
                <a:sym typeface="Lato" panose="020B0604020202020204" charset="0"/>
              </a:rPr>
              <a:t>be Immunisation </a:t>
            </a:r>
            <a:r>
              <a:rPr lang="en-US" kern="1200" dirty="0">
                <a:solidFill>
                  <a:schemeClr val="tx1"/>
                </a:solidFill>
                <a:latin typeface="Lato" panose="020F0502020204030203" pitchFamily="34" charset="0"/>
                <a:ea typeface="+mn-ea"/>
                <a:cs typeface="+mn-cs"/>
                <a:sym typeface="Lato" panose="020B0604020202020204" charset="0"/>
              </a:rPr>
              <a:t>Coverage Rate that is calculated based on a defined formula. </a:t>
            </a:r>
          </a:p>
        </p:txBody>
      </p:sp>
    </p:spTree>
    <p:extLst>
      <p:ext uri="{BB962C8B-B14F-4D97-AF65-F5344CB8AC3E}">
        <p14:creationId xmlns:p14="http://schemas.microsoft.com/office/powerpoint/2010/main" val="525429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501650"/>
            <a:ext cx="7188200" cy="404336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rPr>
              <a:t>The immunization </a:t>
            </a:r>
            <a:r>
              <a:rPr lang="en-US" kern="1200" dirty="0">
                <a:solidFill>
                  <a:schemeClr val="tx1"/>
                </a:solidFill>
                <a:latin typeface="Lato" panose="020F0502020204030203" pitchFamily="34" charset="0"/>
                <a:ea typeface="+mn-ea"/>
                <a:cs typeface="+mn-cs"/>
              </a:rPr>
              <a:t>coverage represents </a:t>
            </a:r>
            <a:r>
              <a:rPr lang="en-US" kern="1200">
                <a:solidFill>
                  <a:schemeClr val="tx1"/>
                </a:solidFill>
                <a:latin typeface="Lato" panose="020F0502020204030203" pitchFamily="34" charset="0"/>
                <a:ea typeface="+mn-ea"/>
                <a:cs typeface="+mn-cs"/>
              </a:rPr>
              <a:t>a percentage </a:t>
            </a:r>
            <a:r>
              <a:rPr lang="en-US" kern="1200" dirty="0">
                <a:solidFill>
                  <a:schemeClr val="tx1"/>
                </a:solidFill>
                <a:latin typeface="Lato" panose="020F0502020204030203" pitchFamily="34" charset="0"/>
                <a:ea typeface="+mn-ea"/>
                <a:cs typeface="+mn-cs"/>
              </a:rPr>
              <a:t>of individuals vaccinated captured as doses </a:t>
            </a:r>
            <a:r>
              <a:rPr lang="en-US" kern="1200">
                <a:solidFill>
                  <a:schemeClr val="tx1"/>
                </a:solidFill>
                <a:latin typeface="Lato" panose="020F0502020204030203" pitchFamily="34" charset="0"/>
                <a:ea typeface="+mn-ea"/>
                <a:cs typeface="+mn-cs"/>
              </a:rPr>
              <a:t>given in </a:t>
            </a:r>
            <a:r>
              <a:rPr lang="en-US" kern="1200" dirty="0">
                <a:solidFill>
                  <a:schemeClr val="tx1"/>
                </a:solidFill>
                <a:latin typeface="Lato" panose="020F0502020204030203" pitchFamily="34" charset="0"/>
                <a:ea typeface="+mn-ea"/>
                <a:cs typeface="+mn-cs"/>
              </a:rPr>
              <a:t>a target population of all eligible persons.</a:t>
            </a:r>
            <a:endParaRPr lang="en-US"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1367955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501650"/>
            <a:ext cx="7189787" cy="404336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nb-NO" kern="1200">
                <a:solidFill>
                  <a:schemeClr val="tx1"/>
                </a:solidFill>
                <a:latin typeface="Lato" panose="020F0502020204030203" pitchFamily="34" charset="0"/>
                <a:ea typeface="+mn-ea"/>
                <a:cs typeface="+mn-cs"/>
                <a:sym typeface="Lato" panose="020B0604020202020204" charset="0"/>
              </a:rPr>
              <a:t>Here, the indicator is Immunisation coverage,  while doses given and target population are both data elements in DHIS2. Now, let’s put all these elements together in a mathematical formula.</a:t>
            </a:r>
            <a:endParaRPr lang="en-US"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274261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800" y="511175"/>
            <a:ext cx="7200900" cy="404971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rPr>
              <a:t>Here in this formula, we can see that immunization coverage is calculated by dividing doses given--the numerator--by the target population--the denominator--and multiplied by a factor of 100 to get a percentage</a:t>
            </a:r>
            <a:r>
              <a:rPr lang="en-US" kern="1200">
                <a:solidFill>
                  <a:schemeClr val="tx1"/>
                </a:solidFill>
                <a:latin typeface="Lato" panose="020F0502020204030203" pitchFamily="34" charset="0"/>
                <a:ea typeface="+mn-ea"/>
                <a:cs typeface="+mn-cs"/>
                <a:sym typeface="Lato" panose="020B0604020202020204" charset="0"/>
              </a:rPr>
              <a:t>. </a:t>
            </a:r>
            <a:endParaRPr lang="en-US"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20712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213" y="511175"/>
            <a:ext cx="7200900" cy="4051300"/>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rPr>
              <a:t>Similar formulas can be used for calculating many other indicators in DHIS2. </a:t>
            </a:r>
            <a:r>
              <a:rPr lang="en-US" kern="1200">
                <a:solidFill>
                  <a:schemeClr val="tx1"/>
                </a:solidFill>
                <a:latin typeface="Lato" panose="020F0502020204030203" pitchFamily="34" charset="0"/>
                <a:ea typeface="+mn-ea"/>
                <a:cs typeface="+mn-cs"/>
                <a:sym typeface="Lato" panose="020B0604020202020204" charset="0"/>
              </a:rPr>
              <a:t>In typical cases, these formulas consist of a numerator, denominator and factor of some kind. </a:t>
            </a:r>
          </a:p>
          <a:p>
            <a:pPr marL="0" indent="0"/>
            <a:endParaRPr lang="en-US" kern="1200">
              <a:solidFill>
                <a:schemeClr val="tx1"/>
              </a:solidFill>
              <a:latin typeface="Lato" panose="020F0502020204030203" pitchFamily="34" charset="0"/>
              <a:ea typeface="+mn-ea"/>
              <a:cs typeface="+mn-cs"/>
            </a:endParaRPr>
          </a:p>
          <a:p>
            <a:pPr marL="0" indent="0"/>
            <a:endParaRPr lang="en-US" kern="1200" dirty="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205769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511175"/>
            <a:ext cx="7180262" cy="4038600"/>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GB" kern="1200" dirty="0">
                <a:solidFill>
                  <a:schemeClr val="tx1"/>
                </a:solidFill>
                <a:latin typeface="Lato" panose="020F0502020204030203" pitchFamily="34" charset="0"/>
                <a:ea typeface="+mn-ea"/>
                <a:cs typeface="+mn-cs"/>
              </a:rPr>
              <a:t>In </a:t>
            </a:r>
            <a:r>
              <a:rPr lang="en-GB" kern="1200">
                <a:solidFill>
                  <a:schemeClr val="tx1"/>
                </a:solidFill>
                <a:latin typeface="Lato" panose="020F0502020204030203" pitchFamily="34" charset="0"/>
                <a:ea typeface="+mn-ea"/>
                <a:cs typeface="+mn-cs"/>
              </a:rPr>
              <a:t>this video, we </a:t>
            </a:r>
            <a:r>
              <a:rPr lang="en-GB" kern="1200" dirty="0">
                <a:solidFill>
                  <a:schemeClr val="tx1"/>
                </a:solidFill>
                <a:latin typeface="Lato" panose="020F0502020204030203" pitchFamily="34" charset="0"/>
                <a:ea typeface="+mn-ea"/>
                <a:cs typeface="+mn-cs"/>
              </a:rPr>
              <a:t>will discuss the second DHIS2 </a:t>
            </a:r>
            <a:r>
              <a:rPr lang="en-GB" kern="1200">
                <a:solidFill>
                  <a:schemeClr val="tx1"/>
                </a:solidFill>
                <a:latin typeface="Lato" panose="020F0502020204030203" pitchFamily="34" charset="0"/>
                <a:ea typeface="+mn-ea"/>
                <a:cs typeface="+mn-cs"/>
              </a:rPr>
              <a:t>building block: the </a:t>
            </a:r>
            <a:r>
              <a:rPr lang="en-GB" kern="1200" dirty="0">
                <a:solidFill>
                  <a:schemeClr val="tx1"/>
                </a:solidFill>
                <a:latin typeface="Lato" panose="020F0502020204030203" pitchFamily="34" charset="0"/>
                <a:ea typeface="+mn-ea"/>
                <a:cs typeface="+mn-cs"/>
              </a:rPr>
              <a:t>data elements</a:t>
            </a:r>
            <a:r>
              <a:rPr lang="en-GB" kern="1200">
                <a:solidFill>
                  <a:schemeClr val="tx1"/>
                </a:solidFill>
                <a:latin typeface="Lato" panose="020F0502020204030203" pitchFamily="34" charset="0"/>
                <a:ea typeface="+mn-ea"/>
                <a:cs typeface="+mn-cs"/>
              </a:rPr>
              <a:t>. </a:t>
            </a:r>
            <a:endParaRPr lang="en-NO" kern="1200" dirty="0">
              <a:solidFill>
                <a:schemeClr val="tx1"/>
              </a:solidFill>
              <a:latin typeface="Lato" panose="020F0502020204030203" pitchFamily="34" charset="0"/>
              <a:ea typeface="+mn-ea"/>
              <a:cs typeface="+mn-cs"/>
            </a:endParaRPr>
          </a:p>
        </p:txBody>
      </p:sp>
    </p:spTree>
    <p:extLst>
      <p:ext uri="{BB962C8B-B14F-4D97-AF65-F5344CB8AC3E}">
        <p14:creationId xmlns:p14="http://schemas.microsoft.com/office/powerpoint/2010/main" val="702572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975" y="501650"/>
            <a:ext cx="7197725" cy="4048125"/>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rPr>
              <a:t>Indicator calculations can also give totals, such as the indicator of number of Confirmed cases of Malaria is calculated as a sum of cases diagnosed by various methods (such as RDT or rapid diagnostic testing and Microscopy).</a:t>
            </a:r>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3585061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501650"/>
            <a:ext cx="7188200" cy="404336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Using indicators </a:t>
            </a:r>
            <a:r>
              <a:rPr lang="en-US" kern="1200" dirty="0">
                <a:solidFill>
                  <a:schemeClr val="tx1"/>
                </a:solidFill>
                <a:latin typeface="Lato" panose="020F0502020204030203" pitchFamily="34" charset="0"/>
                <a:ea typeface="+mn-ea"/>
                <a:cs typeface="+mn-cs"/>
                <a:sym typeface="Lato" panose="020B0604020202020204" charset="0"/>
              </a:rPr>
              <a:t>that are calculated </a:t>
            </a:r>
            <a:r>
              <a:rPr lang="en-US" kern="1200">
                <a:solidFill>
                  <a:schemeClr val="tx1"/>
                </a:solidFill>
                <a:latin typeface="Lato" panose="020F0502020204030203" pitchFamily="34" charset="0"/>
                <a:ea typeface="+mn-ea"/>
                <a:cs typeface="+mn-cs"/>
                <a:sym typeface="Lato" panose="020B0604020202020204" charset="0"/>
              </a:rPr>
              <a:t>using population data enables </a:t>
            </a:r>
            <a:r>
              <a:rPr lang="en-US" kern="1200" dirty="0">
                <a:solidFill>
                  <a:schemeClr val="tx1"/>
                </a:solidFill>
                <a:latin typeface="Lato" panose="020F0502020204030203" pitchFamily="34" charset="0"/>
                <a:ea typeface="+mn-ea"/>
                <a:cs typeface="+mn-cs"/>
                <a:sym typeface="Lato" panose="020B0604020202020204" charset="0"/>
              </a:rPr>
              <a:t>comparison of health </a:t>
            </a:r>
            <a:r>
              <a:rPr lang="en-US" kern="1200">
                <a:solidFill>
                  <a:schemeClr val="tx1"/>
                </a:solidFill>
                <a:latin typeface="Lato" panose="020F0502020204030203" pitchFamily="34" charset="0"/>
                <a:ea typeface="+mn-ea"/>
                <a:cs typeface="+mn-cs"/>
                <a:sym typeface="Lato" panose="020B0604020202020204" charset="0"/>
              </a:rPr>
              <a:t>performance across </a:t>
            </a:r>
            <a:r>
              <a:rPr lang="en-US" kern="1200" dirty="0">
                <a:solidFill>
                  <a:schemeClr val="tx1"/>
                </a:solidFill>
                <a:latin typeface="Lato" panose="020F0502020204030203" pitchFamily="34" charset="0"/>
                <a:ea typeface="+mn-ea"/>
                <a:cs typeface="+mn-cs"/>
                <a:sym typeface="Lato" panose="020B0604020202020204" charset="0"/>
              </a:rPr>
              <a:t>geographical areas </a:t>
            </a:r>
            <a:r>
              <a:rPr lang="en-US" kern="1200">
                <a:solidFill>
                  <a:schemeClr val="tx1"/>
                </a:solidFill>
                <a:latin typeface="Lato" panose="020F0502020204030203" pitchFamily="34" charset="0"/>
                <a:ea typeface="+mn-ea"/>
                <a:cs typeface="+mn-cs"/>
                <a:sym typeface="Lato" panose="020B0604020202020204" charset="0"/>
              </a:rPr>
              <a:t>with different </a:t>
            </a:r>
            <a:r>
              <a:rPr lang="en-US" kern="1200" dirty="0">
                <a:solidFill>
                  <a:schemeClr val="tx1"/>
                </a:solidFill>
                <a:latin typeface="Lato" panose="020F0502020204030203" pitchFamily="34" charset="0"/>
                <a:ea typeface="+mn-ea"/>
                <a:cs typeface="+mn-cs"/>
                <a:sym typeface="Lato" panose="020B0604020202020204" charset="0"/>
              </a:rPr>
              <a:t>population sizes, which is often more useful then comparing raw data</a:t>
            </a:r>
            <a:r>
              <a:rPr lang="en-US" kern="1200">
                <a:solidFill>
                  <a:schemeClr val="tx1"/>
                </a:solidFill>
                <a:latin typeface="Lato" panose="020F0502020204030203" pitchFamily="34" charset="0"/>
                <a:ea typeface="+mn-ea"/>
                <a:cs typeface="+mn-cs"/>
                <a:sym typeface="Lato" panose="020B0604020202020204" charset="0"/>
              </a:rPr>
              <a:t>. </a:t>
            </a:r>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1856345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975" y="493713"/>
            <a:ext cx="7196138" cy="4048125"/>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sz="1200" kern="1200">
                <a:solidFill>
                  <a:schemeClr val="tx1"/>
                </a:solidFill>
                <a:latin typeface="Lato" panose="020F0502020204030203" pitchFamily="34" charset="0"/>
                <a:ea typeface="+mn-ea"/>
                <a:cs typeface="+mn-cs"/>
                <a:sym typeface="Lato" panose="020B0604020202020204" charset="0"/>
              </a:rPr>
              <a:t>In this table,  we see both the data element values 1(Doses Given) and 2population  and indicator values 3(Coverage) for two districts with different population size. Comparing the two districts, we can see that District A has a  higher number of doses given than District B. But if we look at the coverage rate instead, which takes the target population's size into account, a different picture emerges.  District B  has a coverage of 50 %, while District A has only 30 % coverage. It means that District B has a better record in immunizing their target population despite having the lowest absolute number of doses given.</a:t>
            </a:r>
          </a:p>
          <a:p>
            <a:pPr marL="0" indent="0"/>
            <a:endParaRPr lang="en-US" sz="1200" kern="1200">
              <a:solidFill>
                <a:schemeClr val="tx1"/>
              </a:solidFill>
              <a:latin typeface="Lato" panose="020F0502020204030203" pitchFamily="34" charset="0"/>
              <a:ea typeface="+mn-ea"/>
              <a:cs typeface="+mn-cs"/>
              <a:sym typeface="Lato" panose="020B0604020202020204" charset="0"/>
            </a:endParaRPr>
          </a:p>
          <a:p>
            <a:pPr marL="0" indent="0"/>
            <a:endParaRPr lang="en-US" sz="1200" kern="1200">
              <a:solidFill>
                <a:schemeClr val="tx1"/>
              </a:solidFill>
              <a:latin typeface="Lato" panose="020F0502020204030203" pitchFamily="34" charset="0"/>
              <a:ea typeface="+mn-ea"/>
              <a:cs typeface="+mn-cs"/>
              <a:sym typeface="Lato" panose="020B0604020202020204" charset="0"/>
            </a:endParaRPr>
          </a:p>
          <a:p>
            <a:pPr marL="0" indent="0"/>
            <a:endParaRPr lang="en-NO" sz="1200"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790022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975" y="501650"/>
            <a:ext cx="7196138" cy="4048125"/>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sz="1200" kern="1200">
                <a:solidFill>
                  <a:schemeClr val="tx1"/>
                </a:solidFill>
                <a:latin typeface="Lato" panose="020F0502020204030203" pitchFamily="34" charset="0"/>
                <a:ea typeface="+mn-ea"/>
                <a:cs typeface="+mn-cs"/>
                <a:sym typeface="Lato" panose="020B0604020202020204" charset="0"/>
              </a:rPr>
              <a:t>Let's </a:t>
            </a:r>
            <a:r>
              <a:rPr lang="en-US" sz="1200" kern="1200" dirty="0">
                <a:solidFill>
                  <a:schemeClr val="tx1"/>
                </a:solidFill>
                <a:latin typeface="Lato" panose="020F0502020204030203" pitchFamily="34" charset="0"/>
                <a:ea typeface="+mn-ea"/>
                <a:cs typeface="+mn-cs"/>
                <a:sym typeface="Lato" panose="020B0604020202020204" charset="0"/>
              </a:rPr>
              <a:t>quickly review the main features </a:t>
            </a:r>
            <a:r>
              <a:rPr lang="en-US" sz="1200" kern="1200">
                <a:solidFill>
                  <a:schemeClr val="tx1"/>
                </a:solidFill>
                <a:latin typeface="Lato" panose="020F0502020204030203" pitchFamily="34" charset="0"/>
                <a:ea typeface="+mn-ea"/>
                <a:cs typeface="+mn-cs"/>
                <a:sym typeface="Lato" panose="020B0604020202020204" charset="0"/>
              </a:rPr>
              <a:t>of Data </a:t>
            </a:r>
            <a:r>
              <a:rPr lang="en-US" sz="1200" kern="1200" dirty="0">
                <a:solidFill>
                  <a:schemeClr val="tx1"/>
                </a:solidFill>
                <a:latin typeface="Lato" panose="020F0502020204030203" pitchFamily="34" charset="0"/>
                <a:ea typeface="+mn-ea"/>
                <a:cs typeface="+mn-cs"/>
                <a:sym typeface="Lato" panose="020B0604020202020204" charset="0"/>
              </a:rPr>
              <a:t>Elements </a:t>
            </a:r>
            <a:r>
              <a:rPr lang="en-US" sz="1200" kern="1200">
                <a:solidFill>
                  <a:schemeClr val="tx1"/>
                </a:solidFill>
                <a:latin typeface="Lato" panose="020F0502020204030203" pitchFamily="34" charset="0"/>
                <a:ea typeface="+mn-ea"/>
                <a:cs typeface="+mn-cs"/>
                <a:sym typeface="Lato" panose="020B0604020202020204" charset="0"/>
              </a:rPr>
              <a:t>and Indicators </a:t>
            </a:r>
            <a:r>
              <a:rPr lang="en-US" sz="1200" kern="1200" dirty="0">
                <a:solidFill>
                  <a:schemeClr val="tx1"/>
                </a:solidFill>
                <a:latin typeface="Lato" panose="020F0502020204030203" pitchFamily="34" charset="0"/>
                <a:ea typeface="+mn-ea"/>
                <a:cs typeface="+mn-cs"/>
                <a:sym typeface="Lato" panose="020B0604020202020204" charset="0"/>
              </a:rPr>
              <a:t>and </a:t>
            </a:r>
            <a:r>
              <a:rPr lang="en-US" sz="1200" kern="1200">
                <a:solidFill>
                  <a:schemeClr val="tx1"/>
                </a:solidFill>
                <a:latin typeface="Lato" panose="020F0502020204030203" pitchFamily="34" charset="0"/>
                <a:ea typeface="+mn-ea"/>
                <a:cs typeface="+mn-cs"/>
                <a:sym typeface="Lato" panose="020B0604020202020204" charset="0"/>
              </a:rPr>
              <a:t>the differences </a:t>
            </a:r>
            <a:r>
              <a:rPr lang="en-US" sz="1200" kern="1200" dirty="0">
                <a:solidFill>
                  <a:schemeClr val="tx1"/>
                </a:solidFill>
                <a:latin typeface="Lato" panose="020F0502020204030203" pitchFamily="34" charset="0"/>
                <a:ea typeface="+mn-ea"/>
                <a:cs typeface="+mn-cs"/>
                <a:sym typeface="Lato" panose="020B0604020202020204" charset="0"/>
              </a:rPr>
              <a:t>between them. Both Data Elements and Indicators </a:t>
            </a:r>
            <a:r>
              <a:rPr lang="en-US" sz="1200" kern="1200">
                <a:solidFill>
                  <a:schemeClr val="tx1"/>
                </a:solidFill>
                <a:latin typeface="Lato" panose="020F0502020204030203" pitchFamily="34" charset="0"/>
                <a:ea typeface="+mn-ea"/>
                <a:cs typeface="+mn-cs"/>
                <a:sym typeface="Lato" panose="020B0604020202020204" charset="0"/>
              </a:rPr>
              <a:t>represent “</a:t>
            </a:r>
            <a:r>
              <a:rPr lang="en-US" sz="1200" kern="1200" dirty="0">
                <a:solidFill>
                  <a:schemeClr val="tx1"/>
                </a:solidFill>
                <a:latin typeface="Lato" panose="020F0502020204030203" pitchFamily="34" charset="0"/>
                <a:ea typeface="+mn-ea"/>
                <a:cs typeface="+mn-cs"/>
                <a:sym typeface="Lato" panose="020B0604020202020204" charset="0"/>
              </a:rPr>
              <a:t>what” is being measured. Data elements often </a:t>
            </a:r>
            <a:r>
              <a:rPr lang="en-US" sz="1200" kern="1200">
                <a:solidFill>
                  <a:schemeClr val="tx1"/>
                </a:solidFill>
                <a:latin typeface="Lato" panose="020F0502020204030203" pitchFamily="34" charset="0"/>
                <a:ea typeface="+mn-ea"/>
                <a:cs typeface="+mn-cs"/>
                <a:sym typeface="Lato" panose="020B0604020202020204" charset="0"/>
              </a:rPr>
              <a:t>represent collected </a:t>
            </a:r>
            <a:r>
              <a:rPr lang="en-US" sz="1200" kern="1200" dirty="0">
                <a:solidFill>
                  <a:schemeClr val="tx1"/>
                </a:solidFill>
                <a:latin typeface="Lato" panose="020F0502020204030203" pitchFamily="34" charset="0"/>
                <a:ea typeface="+mn-ea"/>
                <a:cs typeface="+mn-cs"/>
                <a:sym typeface="Lato" panose="020B0604020202020204" charset="0"/>
              </a:rPr>
              <a:t>data, usually a raw count , such </a:t>
            </a:r>
            <a:r>
              <a:rPr lang="en-US" sz="1200" kern="1200">
                <a:solidFill>
                  <a:schemeClr val="tx1"/>
                </a:solidFill>
                <a:latin typeface="Lato" panose="020F0502020204030203" pitchFamily="34" charset="0"/>
                <a:ea typeface="+mn-ea"/>
                <a:cs typeface="+mn-cs"/>
                <a:sym typeface="Lato" panose="020B0604020202020204" charset="0"/>
              </a:rPr>
              <a:t>as confirmed </a:t>
            </a:r>
            <a:r>
              <a:rPr lang="en-US" sz="1200" kern="1200" dirty="0">
                <a:solidFill>
                  <a:schemeClr val="tx1"/>
                </a:solidFill>
                <a:latin typeface="Lato" panose="020F0502020204030203" pitchFamily="34" charset="0"/>
                <a:ea typeface="+mn-ea"/>
                <a:cs typeface="+mn-cs"/>
                <a:sym typeface="Lato" panose="020B0604020202020204" charset="0"/>
              </a:rPr>
              <a:t>cases of a disease</a:t>
            </a:r>
            <a:r>
              <a:rPr lang="en-US" sz="1200" kern="1200">
                <a:solidFill>
                  <a:schemeClr val="tx1"/>
                </a:solidFill>
                <a:latin typeface="Lato" panose="020F0502020204030203" pitchFamily="34" charset="0"/>
                <a:ea typeface="+mn-ea"/>
                <a:cs typeface="+mn-cs"/>
                <a:sym typeface="Lato" panose="020B0604020202020204" charset="0"/>
              </a:rPr>
              <a:t>, population </a:t>
            </a:r>
            <a:r>
              <a:rPr lang="en-US" sz="1200" kern="1200" dirty="0">
                <a:solidFill>
                  <a:schemeClr val="tx1"/>
                </a:solidFill>
                <a:latin typeface="Lato" panose="020F0502020204030203" pitchFamily="34" charset="0"/>
                <a:ea typeface="+mn-ea"/>
                <a:cs typeface="+mn-cs"/>
                <a:sym typeface="Lato" panose="020B0604020202020204" charset="0"/>
              </a:rPr>
              <a:t>data, or </a:t>
            </a:r>
            <a:r>
              <a:rPr lang="en-US" sz="1200" kern="1200">
                <a:solidFill>
                  <a:schemeClr val="tx1"/>
                </a:solidFill>
                <a:latin typeface="Lato" panose="020F0502020204030203" pitchFamily="34" charset="0"/>
                <a:ea typeface="+mn-ea"/>
                <a:cs typeface="+mn-cs"/>
                <a:sym typeface="Lato" panose="020B0604020202020204" charset="0"/>
              </a:rPr>
              <a:t>a number </a:t>
            </a:r>
            <a:r>
              <a:rPr lang="en-US" sz="1200" kern="1200" dirty="0">
                <a:solidFill>
                  <a:schemeClr val="tx1"/>
                </a:solidFill>
                <a:latin typeface="Lato" panose="020F0502020204030203" pitchFamily="34" charset="0"/>
                <a:ea typeface="+mn-ea"/>
                <a:cs typeface="+mn-cs"/>
                <a:sym typeface="Lato" panose="020B0604020202020204" charset="0"/>
              </a:rPr>
              <a:t>of </a:t>
            </a:r>
            <a:r>
              <a:rPr lang="en-US" sz="1200" kern="1200">
                <a:solidFill>
                  <a:schemeClr val="tx1"/>
                </a:solidFill>
                <a:latin typeface="Lato" panose="020F0502020204030203" pitchFamily="34" charset="0"/>
                <a:ea typeface="+mn-ea"/>
                <a:cs typeface="+mn-cs"/>
                <a:sym typeface="Lato" panose="020B0604020202020204" charset="0"/>
              </a:rPr>
              <a:t>hospital beds. </a:t>
            </a:r>
            <a:r>
              <a:rPr lang="en-US" sz="1200" kern="1200" dirty="0">
                <a:solidFill>
                  <a:schemeClr val="tx1"/>
                </a:solidFill>
                <a:latin typeface="Lato" panose="020F0502020204030203" pitchFamily="34" charset="0"/>
                <a:ea typeface="+mn-ea"/>
                <a:cs typeface="+mn-cs"/>
                <a:sym typeface="Lato" panose="020B0604020202020204" charset="0"/>
              </a:rPr>
              <a:t>On the other hand, indicators refer to values that are not entered directly, but instead </a:t>
            </a:r>
            <a:r>
              <a:rPr lang="en-US" sz="1200" kern="1200">
                <a:solidFill>
                  <a:schemeClr val="tx1"/>
                </a:solidFill>
                <a:latin typeface="Lato" panose="020F0502020204030203" pitchFamily="34" charset="0"/>
                <a:ea typeface="+mn-ea"/>
                <a:cs typeface="+mn-cs"/>
                <a:sym typeface="Lato" panose="020B0604020202020204" charset="0"/>
              </a:rPr>
              <a:t>are calculated using </a:t>
            </a:r>
            <a:r>
              <a:rPr lang="en-US" sz="1200" kern="1200" dirty="0">
                <a:solidFill>
                  <a:schemeClr val="tx1"/>
                </a:solidFill>
                <a:latin typeface="Lato" panose="020F0502020204030203" pitchFamily="34" charset="0"/>
                <a:ea typeface="+mn-ea"/>
                <a:cs typeface="+mn-cs"/>
                <a:sym typeface="Lato" panose="020B0604020202020204" charset="0"/>
              </a:rPr>
              <a:t>two or more data elements. Typically, the calculation includes </a:t>
            </a:r>
            <a:r>
              <a:rPr lang="en-US" sz="1200" kern="1200">
                <a:solidFill>
                  <a:schemeClr val="tx1"/>
                </a:solidFill>
                <a:latin typeface="Lato" panose="020F0502020204030203" pitchFamily="34" charset="0"/>
                <a:ea typeface="+mn-ea"/>
                <a:cs typeface="+mn-cs"/>
                <a:sym typeface="Lato" panose="020B0604020202020204" charset="0"/>
              </a:rPr>
              <a:t>a numerator</a:t>
            </a:r>
            <a:r>
              <a:rPr lang="en-US" sz="1200" kern="1200" dirty="0">
                <a:solidFill>
                  <a:schemeClr val="tx1"/>
                </a:solidFill>
                <a:latin typeface="Lato" panose="020F0502020204030203" pitchFamily="34" charset="0"/>
                <a:ea typeface="+mn-ea"/>
                <a:cs typeface="+mn-cs"/>
                <a:sym typeface="Lato" panose="020B0604020202020204" charset="0"/>
              </a:rPr>
              <a:t>, denominator and a factor such as in </a:t>
            </a:r>
            <a:r>
              <a:rPr lang="en-US" sz="1200" kern="1200">
                <a:solidFill>
                  <a:schemeClr val="tx1"/>
                </a:solidFill>
                <a:latin typeface="Lato" panose="020F0502020204030203" pitchFamily="34" charset="0"/>
                <a:ea typeface="+mn-ea"/>
                <a:cs typeface="+mn-cs"/>
                <a:sym typeface="Lato" panose="020B0604020202020204" charset="0"/>
              </a:rPr>
              <a:t>the calculation immunization </a:t>
            </a:r>
            <a:r>
              <a:rPr lang="en-US" sz="1200" kern="1200" dirty="0">
                <a:solidFill>
                  <a:schemeClr val="tx1"/>
                </a:solidFill>
                <a:latin typeface="Lato" panose="020F0502020204030203" pitchFamily="34" charset="0"/>
                <a:ea typeface="+mn-ea"/>
                <a:cs typeface="+mn-cs"/>
                <a:sym typeface="Lato" panose="020B0604020202020204" charset="0"/>
              </a:rPr>
              <a:t>coverage </a:t>
            </a:r>
            <a:r>
              <a:rPr lang="en-US" sz="1200" kern="1200">
                <a:solidFill>
                  <a:schemeClr val="tx1"/>
                </a:solidFill>
                <a:latin typeface="Lato" panose="020F0502020204030203" pitchFamily="34" charset="0"/>
                <a:ea typeface="+mn-ea"/>
                <a:cs typeface="+mn-cs"/>
                <a:sym typeface="Lato" panose="020B0604020202020204" charset="0"/>
              </a:rPr>
              <a:t>or maternal </a:t>
            </a:r>
            <a:r>
              <a:rPr lang="en-US" sz="1200" kern="1200" dirty="0">
                <a:solidFill>
                  <a:schemeClr val="tx1"/>
                </a:solidFill>
                <a:latin typeface="Lato" panose="020F0502020204030203" pitchFamily="34" charset="0"/>
                <a:ea typeface="+mn-ea"/>
                <a:cs typeface="+mn-cs"/>
                <a:sym typeface="Lato" panose="020B0604020202020204" charset="0"/>
              </a:rPr>
              <a:t>mortality rate. They can also </a:t>
            </a:r>
            <a:r>
              <a:rPr lang="en-US" sz="1200" kern="1200">
                <a:solidFill>
                  <a:schemeClr val="tx1"/>
                </a:solidFill>
                <a:latin typeface="Lato" panose="020F0502020204030203" pitchFamily="34" charset="0"/>
                <a:ea typeface="+mn-ea"/>
                <a:cs typeface="+mn-cs"/>
                <a:sym typeface="Lato" panose="020B0604020202020204" charset="0"/>
              </a:rPr>
              <a:t>be a total </a:t>
            </a:r>
            <a:r>
              <a:rPr lang="en-US" sz="1200" kern="1200" dirty="0">
                <a:solidFill>
                  <a:schemeClr val="tx1"/>
                </a:solidFill>
                <a:latin typeface="Lato" panose="020F0502020204030203" pitchFamily="34" charset="0"/>
                <a:ea typeface="+mn-ea"/>
                <a:cs typeface="+mn-cs"/>
                <a:sym typeface="Lato" panose="020B0604020202020204" charset="0"/>
              </a:rPr>
              <a:t>of multiple data elements added together, like we saw when we discussed the number of confirmed malaria cases. </a:t>
            </a:r>
          </a:p>
        </p:txBody>
      </p:sp>
    </p:spTree>
    <p:extLst>
      <p:ext uri="{BB962C8B-B14F-4D97-AF65-F5344CB8AC3E}">
        <p14:creationId xmlns:p14="http://schemas.microsoft.com/office/powerpoint/2010/main" val="2775207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150" y="501650"/>
            <a:ext cx="7192963" cy="404653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354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800" y="501650"/>
            <a:ext cx="7200900" cy="404971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dirty="0">
                <a:solidFill>
                  <a:schemeClr val="tx1"/>
                </a:solidFill>
                <a:latin typeface="Lato" panose="020F0502020204030203" pitchFamily="34" charset="0"/>
                <a:ea typeface="+mn-ea"/>
                <a:cs typeface="+mn-cs"/>
                <a:sym typeface="Lato" panose="020B0604020202020204" charset="0"/>
              </a:rPr>
              <a:t>By now, you know that the data </a:t>
            </a:r>
            <a:r>
              <a:rPr lang="en-US" kern="1200">
                <a:solidFill>
                  <a:schemeClr val="tx1"/>
                </a:solidFill>
                <a:latin typeface="Lato" panose="020F0502020204030203" pitchFamily="34" charset="0"/>
                <a:ea typeface="+mn-ea"/>
                <a:cs typeface="+mn-cs"/>
                <a:sym typeface="Lato" panose="020B0604020202020204" charset="0"/>
              </a:rPr>
              <a:t>elements define  ‘</a:t>
            </a:r>
            <a:r>
              <a:rPr lang="en-US" kern="1200" dirty="0">
                <a:solidFill>
                  <a:schemeClr val="tx1"/>
                </a:solidFill>
                <a:latin typeface="Lato" panose="020F0502020204030203" pitchFamily="34" charset="0"/>
                <a:ea typeface="+mn-ea"/>
                <a:cs typeface="+mn-cs"/>
                <a:sym typeface="Lato" panose="020B0604020202020204" charset="0"/>
              </a:rPr>
              <a:t>what’ is being represented by a particular data value of the DHIS2 </a:t>
            </a:r>
            <a:r>
              <a:rPr lang="en-US" kern="1200">
                <a:solidFill>
                  <a:schemeClr val="tx1"/>
                </a:solidFill>
                <a:latin typeface="Lato" panose="020F0502020204030203" pitchFamily="34" charset="0"/>
                <a:ea typeface="+mn-ea"/>
                <a:cs typeface="+mn-cs"/>
                <a:sym typeface="Lato" panose="020B0604020202020204" charset="0"/>
              </a:rPr>
              <a:t>system.</a:t>
            </a:r>
            <a:endParaRPr lang="en-NO" kern="1200" dirty="0">
              <a:solidFill>
                <a:schemeClr val="tx1"/>
              </a:solidFill>
              <a:latin typeface="Lato" panose="020F0502020204030203" pitchFamily="34" charset="0"/>
              <a:ea typeface="+mn-ea"/>
              <a:cs typeface="+mn-cs"/>
            </a:endParaRPr>
          </a:p>
        </p:txBody>
      </p:sp>
    </p:spTree>
    <p:extLst>
      <p:ext uri="{BB962C8B-B14F-4D97-AF65-F5344CB8AC3E}">
        <p14:creationId xmlns:p14="http://schemas.microsoft.com/office/powerpoint/2010/main" val="15735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2088" y="493713"/>
            <a:ext cx="7186612" cy="4041775"/>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dirty="0">
                <a:solidFill>
                  <a:schemeClr val="tx1"/>
                </a:solidFill>
                <a:latin typeface="Lato" panose="020F0502020204030203" pitchFamily="34" charset="0"/>
                <a:ea typeface="+mn-ea"/>
                <a:cs typeface="+mn-cs"/>
                <a:sym typeface="Lato" panose="020B0604020202020204" charset="0"/>
              </a:rPr>
              <a:t>Let’s go back to our </a:t>
            </a:r>
            <a:r>
              <a:rPr lang="en-US" kern="1200">
                <a:solidFill>
                  <a:schemeClr val="tx1"/>
                </a:solidFill>
                <a:latin typeface="Lato" panose="020F0502020204030203" pitchFamily="34" charset="0"/>
                <a:ea typeface="+mn-ea"/>
                <a:cs typeface="+mn-cs"/>
                <a:sym typeface="Lato" panose="020B0604020202020204" charset="0"/>
              </a:rPr>
              <a:t>example Positive </a:t>
            </a:r>
            <a:r>
              <a:rPr lang="en-US" kern="1200" dirty="0">
                <a:solidFill>
                  <a:schemeClr val="tx1"/>
                </a:solidFill>
                <a:latin typeface="Lato" panose="020F0502020204030203" pitchFamily="34" charset="0"/>
                <a:ea typeface="+mn-ea"/>
                <a:cs typeface="+mn-cs"/>
                <a:sym typeface="Lato" panose="020B0604020202020204" charset="0"/>
              </a:rPr>
              <a:t>Malaria Cases recorded </a:t>
            </a:r>
            <a:r>
              <a:rPr lang="en-US" kern="1200">
                <a:solidFill>
                  <a:schemeClr val="tx1"/>
                </a:solidFill>
                <a:latin typeface="Lato" panose="020F0502020204030203" pitchFamily="34" charset="0"/>
                <a:ea typeface="+mn-ea"/>
                <a:cs typeface="+mn-cs"/>
                <a:sym typeface="Lato" panose="020B0604020202020204" charset="0"/>
              </a:rPr>
              <a:t>in Namchala </a:t>
            </a:r>
            <a:r>
              <a:rPr lang="en-US" kern="1200" dirty="0">
                <a:solidFill>
                  <a:schemeClr val="tx1"/>
                </a:solidFill>
                <a:latin typeface="Lato" panose="020F0502020204030203" pitchFamily="34" charset="0"/>
                <a:ea typeface="+mn-ea"/>
                <a:cs typeface="+mn-cs"/>
                <a:sym typeface="Lato" panose="020B0604020202020204" charset="0"/>
              </a:rPr>
              <a:t>Health Center </a:t>
            </a:r>
            <a:r>
              <a:rPr lang="en-US" kern="1200">
                <a:solidFill>
                  <a:schemeClr val="tx1"/>
                </a:solidFill>
                <a:latin typeface="Lato" panose="020F0502020204030203" pitchFamily="34" charset="0"/>
                <a:ea typeface="+mn-ea"/>
                <a:cs typeface="+mn-cs"/>
                <a:sym typeface="Lato" panose="020B0604020202020204" charset="0"/>
              </a:rPr>
              <a:t>in October </a:t>
            </a:r>
            <a:r>
              <a:rPr lang="en-US" kern="1200" dirty="0">
                <a:solidFill>
                  <a:schemeClr val="tx1"/>
                </a:solidFill>
                <a:latin typeface="Lato" panose="020F0502020204030203" pitchFamily="34" charset="0"/>
                <a:ea typeface="+mn-ea"/>
                <a:cs typeface="+mn-cs"/>
                <a:sym typeface="Lato" panose="020B0604020202020204" charset="0"/>
              </a:rPr>
              <a:t>2020. The data element details what is being counted, in this </a:t>
            </a:r>
            <a:r>
              <a:rPr lang="en-US" kern="1200">
                <a:solidFill>
                  <a:schemeClr val="tx1"/>
                </a:solidFill>
                <a:latin typeface="Lato" panose="020F0502020204030203" pitchFamily="34" charset="0"/>
                <a:ea typeface="+mn-ea"/>
                <a:cs typeface="+mn-cs"/>
                <a:sym typeface="Lato" panose="020B0604020202020204" charset="0"/>
              </a:rPr>
              <a:t>case Positive </a:t>
            </a:r>
            <a:r>
              <a:rPr lang="en-US" kern="1200" dirty="0">
                <a:solidFill>
                  <a:schemeClr val="tx1"/>
                </a:solidFill>
                <a:latin typeface="Lato" panose="020F0502020204030203" pitchFamily="34" charset="0"/>
                <a:ea typeface="+mn-ea"/>
                <a:cs typeface="+mn-cs"/>
                <a:sym typeface="Lato" panose="020B0604020202020204" charset="0"/>
              </a:rPr>
              <a:t>Malaria Cases. We can </a:t>
            </a:r>
            <a:r>
              <a:rPr lang="en-US" kern="1200">
                <a:solidFill>
                  <a:schemeClr val="tx1"/>
                </a:solidFill>
                <a:latin typeface="Lato" panose="020F0502020204030203" pitchFamily="34" charset="0"/>
                <a:ea typeface="+mn-ea"/>
                <a:cs typeface="+mn-cs"/>
                <a:sym typeface="Lato" panose="020B0604020202020204" charset="0"/>
              </a:rPr>
              <a:t>conceptualize Data </a:t>
            </a:r>
            <a:r>
              <a:rPr lang="en-US" kern="1200" dirty="0">
                <a:solidFill>
                  <a:schemeClr val="tx1"/>
                </a:solidFill>
                <a:latin typeface="Lato" panose="020F0502020204030203" pitchFamily="34" charset="0"/>
                <a:ea typeface="+mn-ea"/>
                <a:cs typeface="+mn-cs"/>
                <a:sym typeface="Lato" panose="020B0604020202020204" charset="0"/>
              </a:rPr>
              <a:t>Elements as labels or variables that describe what a particular data </a:t>
            </a:r>
            <a:r>
              <a:rPr lang="en-US" kern="1200">
                <a:solidFill>
                  <a:schemeClr val="tx1"/>
                </a:solidFill>
                <a:latin typeface="Lato" panose="020F0502020204030203" pitchFamily="34" charset="0"/>
                <a:ea typeface="+mn-ea"/>
                <a:cs typeface="+mn-cs"/>
                <a:sym typeface="Lato" panose="020B0604020202020204" charset="0"/>
              </a:rPr>
              <a:t>value represents. </a:t>
            </a:r>
            <a:endParaRPr lang="en-US" kern="1200" dirty="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352368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325" y="511175"/>
            <a:ext cx="7191375" cy="4044950"/>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Data Elements often represent a count. For instance “total population” “individuals immunized with measles vaccine”  and “available hospital beds” are all examples of data elements that contain numerical values. </a:t>
            </a:r>
          </a:p>
          <a:p>
            <a:pPr marL="0" indent="0"/>
            <a:endParaRPr lang="en-US"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2689373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213" y="501650"/>
            <a:ext cx="7200900" cy="4051300"/>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Note that data elements are able to store other value types too such as text, yes/no values and others.</a:t>
            </a:r>
          </a:p>
          <a:p>
            <a:pPr marL="0" indent="0"/>
            <a:endParaRPr lang="en-US"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4094790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511175"/>
            <a:ext cx="7188200" cy="404336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dirty="0">
                <a:solidFill>
                  <a:schemeClr val="tx1"/>
                </a:solidFill>
                <a:latin typeface="Lato" panose="020F0502020204030203" pitchFamily="34" charset="0"/>
                <a:ea typeface="+mn-ea"/>
                <a:cs typeface="+mn-cs"/>
                <a:sym typeface="Lato" panose="020B0604020202020204" charset="0"/>
              </a:rPr>
              <a:t>An important feature of Data Elements is that they can </a:t>
            </a:r>
            <a:r>
              <a:rPr lang="en-US" kern="1200">
                <a:solidFill>
                  <a:schemeClr val="tx1"/>
                </a:solidFill>
                <a:latin typeface="Lato" panose="020F0502020204030203" pitchFamily="34" charset="0"/>
                <a:ea typeface="+mn-ea"/>
                <a:cs typeface="+mn-cs"/>
                <a:sym typeface="Lato" panose="020B0604020202020204" charset="0"/>
              </a:rPr>
              <a:t>be aggregated </a:t>
            </a:r>
            <a:r>
              <a:rPr lang="en-US" kern="1200" dirty="0">
                <a:solidFill>
                  <a:schemeClr val="tx1"/>
                </a:solidFill>
                <a:latin typeface="Lato" panose="020F0502020204030203" pitchFamily="34" charset="0"/>
                <a:ea typeface="+mn-ea"/>
                <a:cs typeface="+mn-cs"/>
                <a:sym typeface="Lato" panose="020B0604020202020204" charset="0"/>
              </a:rPr>
              <a:t>in various ways. The data elements captured in DHIS2 representing numerical values</a:t>
            </a:r>
          </a:p>
          <a:p>
            <a:pPr marL="0" indent="0"/>
            <a:endParaRPr lang="en-US"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275752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01650"/>
            <a:ext cx="7223125" cy="406241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can be summed over time, </a:t>
            </a:r>
          </a:p>
          <a:p>
            <a:pPr marL="0" indent="0"/>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843640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913" y="495300"/>
            <a:ext cx="7189787" cy="4043363"/>
          </a:xfrm>
        </p:spPr>
      </p:sp>
      <p:sp>
        <p:nvSpPr>
          <p:cNvPr id="3" name="Notes Placeholder 2"/>
          <p:cNvSpPr>
            <a:spLocks noGrp="1"/>
          </p:cNvSpPr>
          <p:nvPr>
            <p:ph type="body" idx="1"/>
          </p:nvPr>
        </p:nvSpPr>
        <p:spPr>
          <a:noFill/>
          <a:ln>
            <a:noFill/>
          </a:ln>
        </p:spPr>
        <p:txBody>
          <a:bodyPr spcFirstLastPara="1" wrap="square" lIns="0" tIns="45700" rIns="0" bIns="45700" anchor="t" anchorCtr="0">
            <a:noAutofit/>
          </a:bodyPr>
          <a:lstStyle/>
          <a:p>
            <a:pPr marL="0" indent="0"/>
            <a:r>
              <a:rPr lang="en-US" kern="1200">
                <a:solidFill>
                  <a:schemeClr val="tx1"/>
                </a:solidFill>
                <a:latin typeface="Lato" panose="020F0502020204030203" pitchFamily="34" charset="0"/>
                <a:ea typeface="+mn-ea"/>
                <a:cs typeface="+mn-cs"/>
                <a:sym typeface="Lato" panose="020B0604020202020204" charset="0"/>
              </a:rPr>
              <a:t>averaged over time (such as from monthly to quarterly values)</a:t>
            </a:r>
          </a:p>
          <a:p>
            <a:pPr marL="0" indent="0"/>
            <a:endParaRPr lang="en-US" kern="1200">
              <a:solidFill>
                <a:schemeClr val="tx1"/>
              </a:solidFill>
              <a:latin typeface="Lato" panose="020F0502020204030203" pitchFamily="34" charset="0"/>
              <a:ea typeface="+mn-ea"/>
              <a:cs typeface="+mn-cs"/>
              <a:sym typeface="Lato" panose="020B0604020202020204" charset="0"/>
            </a:endParaRPr>
          </a:p>
          <a:p>
            <a:pPr marL="0" indent="0"/>
            <a:endParaRPr lang="en-NO" kern="1200" dirty="0">
              <a:solidFill>
                <a:schemeClr val="tx1"/>
              </a:solidFill>
              <a:latin typeface="Lato" panose="020F0502020204030203" pitchFamily="34" charset="0"/>
              <a:ea typeface="+mn-ea"/>
              <a:cs typeface="+mn-cs"/>
              <a:sym typeface="Lato" panose="020B0604020202020204" charset="0"/>
            </a:endParaRPr>
          </a:p>
        </p:txBody>
      </p:sp>
    </p:spTree>
    <p:extLst>
      <p:ext uri="{BB962C8B-B14F-4D97-AF65-F5344CB8AC3E}">
        <p14:creationId xmlns:p14="http://schemas.microsoft.com/office/powerpoint/2010/main" val="178973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notesSlide" Target="../notesSlides/notesSlide12.xml"/><Relationship Id="rId7" Type="http://schemas.openxmlformats.org/officeDocument/2006/relationships/image" Target="../media/image250.png"/><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customXml" Target="../ink/ink14.xml"/><Relationship Id="rId5" Type="http://schemas.openxmlformats.org/officeDocument/2006/relationships/image" Target="../media/image29.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29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250.png"/><Relationship Id="rId4" Type="http://schemas.openxmlformats.org/officeDocument/2006/relationships/customXml" Target="../ink/ink1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5.xml"/><Relationship Id="rId5" Type="http://schemas.openxmlformats.org/officeDocument/2006/relationships/image" Target="../media/image250.png"/><Relationship Id="rId4" Type="http://schemas.openxmlformats.org/officeDocument/2006/relationships/customXml" Target="../ink/ink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6.xml"/><Relationship Id="rId7" Type="http://schemas.openxmlformats.org/officeDocument/2006/relationships/image" Target="../media/image35.svg"/><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7.xml"/><Relationship Id="rId7" Type="http://schemas.openxmlformats.org/officeDocument/2006/relationships/image" Target="../media/image43.sv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5.svg"/><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46.png"/><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8.svg"/><Relationship Id="rId2"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image" Target="../media/image47.png"/><Relationship Id="rId5" Type="http://schemas.openxmlformats.org/officeDocument/2006/relationships/image" Target="../media/image4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8.svg"/><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47.png"/><Relationship Id="rId5" Type="http://schemas.openxmlformats.org/officeDocument/2006/relationships/image" Target="../media/image43.sv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21.xml"/><Relationship Id="rId7" Type="http://schemas.openxmlformats.org/officeDocument/2006/relationships/image" Target="../media/image35.sv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31.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ags" Target="../tags/tag24.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notesSlide" Target="../notesSlides/notesSlide3.xml"/><Relationship Id="rId7" Type="http://schemas.openxmlformats.org/officeDocument/2006/relationships/customXml" Target="../ink/ink2.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25.png"/><Relationship Id="rId5" Type="http://schemas.openxmlformats.org/officeDocument/2006/relationships/customXml" Target="../ink/ink1.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4.emf"/><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10.xml"/><Relationship Id="rId18" Type="http://schemas.openxmlformats.org/officeDocument/2006/relationships/image" Target="../media/image28.svg"/><Relationship Id="rId3" Type="http://schemas.openxmlformats.org/officeDocument/2006/relationships/notesSlide" Target="../notesSlides/notesSlide5.xml"/><Relationship Id="rId7" Type="http://schemas.openxmlformats.org/officeDocument/2006/relationships/customXml" Target="../ink/ink5.xml"/><Relationship Id="rId12" Type="http://schemas.openxmlformats.org/officeDocument/2006/relationships/customXml" Target="../ink/ink9.xml"/><Relationship Id="rId17" Type="http://schemas.openxmlformats.org/officeDocument/2006/relationships/image" Target="../media/image27.png"/><Relationship Id="rId2" Type="http://schemas.openxmlformats.org/officeDocument/2006/relationships/slideLayout" Target="../slideLayouts/slideLayout7.xml"/><Relationship Id="rId16" Type="http://schemas.openxmlformats.org/officeDocument/2006/relationships/customXml" Target="../ink/ink12.xml"/><Relationship Id="rId1" Type="http://schemas.openxmlformats.org/officeDocument/2006/relationships/tags" Target="../tags/tag6.xml"/><Relationship Id="rId6" Type="http://schemas.openxmlformats.org/officeDocument/2006/relationships/image" Target="../media/image250.png"/><Relationship Id="rId11" Type="http://schemas.openxmlformats.org/officeDocument/2006/relationships/customXml" Target="../ink/ink8.xml"/><Relationship Id="rId5" Type="http://schemas.openxmlformats.org/officeDocument/2006/relationships/customXml" Target="../ink/ink4.xml"/><Relationship Id="rId15" Type="http://schemas.openxmlformats.org/officeDocument/2006/relationships/customXml" Target="../ink/ink11.xml"/><Relationship Id="rId10" Type="http://schemas.openxmlformats.org/officeDocument/2006/relationships/customXml" Target="../ink/ink7.xml"/><Relationship Id="rId4" Type="http://schemas.openxmlformats.org/officeDocument/2006/relationships/image" Target="../media/image21.png"/><Relationship Id="rId9" Type="http://schemas.openxmlformats.org/officeDocument/2006/relationships/customXml" Target="../ink/ink6.xml"/><Relationship Id="rId14" Type="http://schemas.openxmlformats.org/officeDocument/2006/relationships/image" Target="../media/image2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s-ES" dirty="0" err="1"/>
              <a:t>What</a:t>
            </a:r>
            <a:r>
              <a:rPr lang="es-ES" dirty="0"/>
              <a:t>: Data </a:t>
            </a:r>
            <a:r>
              <a:rPr lang="es-ES" dirty="0" err="1"/>
              <a:t>Elements</a:t>
            </a:r>
            <a:r>
              <a:rPr lang="es-ES" dirty="0"/>
              <a:t> and </a:t>
            </a:r>
            <a:r>
              <a:rPr lang="es-ES" dirty="0" err="1"/>
              <a:t>Indicators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Introduction to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1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E1D5A85-022F-4079-B701-AF7702EEAAFB}"/>
              </a:ext>
            </a:extLst>
          </p:cNvPr>
          <p:cNvGrpSpPr/>
          <p:nvPr/>
        </p:nvGrpSpPr>
        <p:grpSpPr>
          <a:xfrm>
            <a:off x="6066957" y="2429305"/>
            <a:ext cx="2556704" cy="462109"/>
            <a:chOff x="6095094" y="2003135"/>
            <a:chExt cx="2578955" cy="466129"/>
          </a:xfrm>
        </p:grpSpPr>
        <p:sp>
          <p:nvSpPr>
            <p:cNvPr id="29" name="Free Form 6">
              <a:extLst>
                <a:ext uri="{FF2B5EF4-FFF2-40B4-BE49-F238E27FC236}">
                  <a16:creationId xmlns:a16="http://schemas.microsoft.com/office/drawing/2014/main" id="{64694DC9-95F2-459A-87BB-5F4824ABC059}"/>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dirty="0"/>
            </a:p>
          </p:txBody>
        </p:sp>
        <p:sp>
          <p:nvSpPr>
            <p:cNvPr id="31" name="Rectangle 30">
              <a:extLst>
                <a:ext uri="{FF2B5EF4-FFF2-40B4-BE49-F238E27FC236}">
                  <a16:creationId xmlns:a16="http://schemas.microsoft.com/office/drawing/2014/main" id="{A1025071-08A4-4E73-9E3D-D70AF74B0396}"/>
                </a:ext>
              </a:extLst>
            </p:cNvPr>
            <p:cNvSpPr/>
            <p:nvPr/>
          </p:nvSpPr>
          <p:spPr>
            <a:xfrm>
              <a:off x="6656526" y="2003135"/>
              <a:ext cx="1447497" cy="465682"/>
            </a:xfrm>
            <a:prstGeom prst="rect">
              <a:avLst/>
            </a:prstGeom>
          </p:spPr>
          <p:txBody>
            <a:bodyPr wrap="none">
              <a:spAutoFit/>
            </a:bodyPr>
            <a:lstStyle/>
            <a:p>
              <a:r>
                <a:rPr lang="es-ES" sz="2400" spc="100" dirty="0"/>
                <a:t>Country</a:t>
              </a:r>
              <a:endParaRPr lang="en-NO" sz="2400" spc="100" dirty="0"/>
            </a:p>
          </p:txBody>
        </p:sp>
      </p:grpSp>
      <p:grpSp>
        <p:nvGrpSpPr>
          <p:cNvPr id="34" name="Group 33">
            <a:extLst>
              <a:ext uri="{FF2B5EF4-FFF2-40B4-BE49-F238E27FC236}">
                <a16:creationId xmlns:a16="http://schemas.microsoft.com/office/drawing/2014/main" id="{88C096A2-FF04-4B16-83EB-6E99207077CA}"/>
              </a:ext>
            </a:extLst>
          </p:cNvPr>
          <p:cNvGrpSpPr/>
          <p:nvPr/>
        </p:nvGrpSpPr>
        <p:grpSpPr>
          <a:xfrm>
            <a:off x="6406783" y="3229661"/>
            <a:ext cx="2605675" cy="461665"/>
            <a:chOff x="6445386" y="2889336"/>
            <a:chExt cx="2704549" cy="465682"/>
          </a:xfrm>
        </p:grpSpPr>
        <p:sp>
          <p:nvSpPr>
            <p:cNvPr id="35" name="Free Form 5">
              <a:extLst>
                <a:ext uri="{FF2B5EF4-FFF2-40B4-BE49-F238E27FC236}">
                  <a16:creationId xmlns:a16="http://schemas.microsoft.com/office/drawing/2014/main" id="{A39CE5F6-F2CD-4B3C-B2A5-F35EDC7E5A19}"/>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36" name="Rectangle 35">
              <a:extLst>
                <a:ext uri="{FF2B5EF4-FFF2-40B4-BE49-F238E27FC236}">
                  <a16:creationId xmlns:a16="http://schemas.microsoft.com/office/drawing/2014/main" id="{22288753-9AF4-4706-9C35-68574D1414D5}"/>
                </a:ext>
              </a:extLst>
            </p:cNvPr>
            <p:cNvSpPr/>
            <p:nvPr/>
          </p:nvSpPr>
          <p:spPr>
            <a:xfrm>
              <a:off x="6907271" y="2889336"/>
              <a:ext cx="1785623" cy="465682"/>
            </a:xfrm>
            <a:prstGeom prst="rect">
              <a:avLst/>
            </a:prstGeom>
          </p:spPr>
          <p:txBody>
            <a:bodyPr wrap="none">
              <a:spAutoFit/>
            </a:bodyPr>
            <a:lstStyle/>
            <a:p>
              <a:r>
                <a:rPr lang="en-NO" sz="2400" spc="100" dirty="0"/>
                <a:t>Provinces</a:t>
              </a:r>
            </a:p>
          </p:txBody>
        </p:sp>
      </p:grpSp>
      <p:grpSp>
        <p:nvGrpSpPr>
          <p:cNvPr id="37" name="Group 36">
            <a:extLst>
              <a:ext uri="{FF2B5EF4-FFF2-40B4-BE49-F238E27FC236}">
                <a16:creationId xmlns:a16="http://schemas.microsoft.com/office/drawing/2014/main" id="{69A5D57B-CAAD-4649-99A6-BFA98D3A76CD}"/>
              </a:ext>
            </a:extLst>
          </p:cNvPr>
          <p:cNvGrpSpPr/>
          <p:nvPr/>
        </p:nvGrpSpPr>
        <p:grpSpPr>
          <a:xfrm>
            <a:off x="6694645" y="4029573"/>
            <a:ext cx="2724924" cy="474794"/>
            <a:chOff x="6445386" y="3734135"/>
            <a:chExt cx="3177833" cy="478925"/>
          </a:xfrm>
        </p:grpSpPr>
        <p:sp>
          <p:nvSpPr>
            <p:cNvPr id="45" name="Free Form 4">
              <a:extLst>
                <a:ext uri="{FF2B5EF4-FFF2-40B4-BE49-F238E27FC236}">
                  <a16:creationId xmlns:a16="http://schemas.microsoft.com/office/drawing/2014/main" id="{3ECFB2F0-E1FA-4D91-8F5E-7F94AFDD901E}"/>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46" name="Rectangle 45">
              <a:extLst>
                <a:ext uri="{FF2B5EF4-FFF2-40B4-BE49-F238E27FC236}">
                  <a16:creationId xmlns:a16="http://schemas.microsoft.com/office/drawing/2014/main" id="{B755D11C-E792-4D86-ADC6-E75F769CCABB}"/>
                </a:ext>
              </a:extLst>
            </p:cNvPr>
            <p:cNvSpPr/>
            <p:nvPr/>
          </p:nvSpPr>
          <p:spPr>
            <a:xfrm>
              <a:off x="7367702" y="3747378"/>
              <a:ext cx="1838031" cy="465682"/>
            </a:xfrm>
            <a:prstGeom prst="rect">
              <a:avLst/>
            </a:prstGeom>
          </p:spPr>
          <p:txBody>
            <a:bodyPr wrap="none">
              <a:spAutoFit/>
            </a:bodyPr>
            <a:lstStyle/>
            <a:p>
              <a:r>
                <a:rPr lang="en-NO" sz="2400" spc="100"/>
                <a:t>Distric</a:t>
              </a:r>
              <a:r>
                <a:rPr lang="es-ES" sz="2400" spc="100"/>
                <a:t>t</a:t>
              </a:r>
              <a:r>
                <a:rPr lang="en-NO" sz="2400" spc="100"/>
                <a:t>s</a:t>
              </a:r>
              <a:r>
                <a:rPr lang="en-NO" sz="2400"/>
                <a:t> </a:t>
              </a:r>
              <a:endParaRPr lang="en-NO" sz="2400" dirty="0"/>
            </a:p>
          </p:txBody>
        </p:sp>
      </p:grpSp>
      <p:grpSp>
        <p:nvGrpSpPr>
          <p:cNvPr id="47" name="Group 46">
            <a:extLst>
              <a:ext uri="{FF2B5EF4-FFF2-40B4-BE49-F238E27FC236}">
                <a16:creationId xmlns:a16="http://schemas.microsoft.com/office/drawing/2014/main" id="{3DF00FCC-C656-434B-B691-70AE59D1C7A4}"/>
              </a:ext>
            </a:extLst>
          </p:cNvPr>
          <p:cNvGrpSpPr/>
          <p:nvPr/>
        </p:nvGrpSpPr>
        <p:grpSpPr>
          <a:xfrm>
            <a:off x="7337151" y="4842615"/>
            <a:ext cx="2706342" cy="483245"/>
            <a:chOff x="7587187" y="4771301"/>
            <a:chExt cx="2729890" cy="487450"/>
          </a:xfrm>
        </p:grpSpPr>
        <p:sp>
          <p:nvSpPr>
            <p:cNvPr id="48" name="Free Form 3">
              <a:extLst>
                <a:ext uri="{FF2B5EF4-FFF2-40B4-BE49-F238E27FC236}">
                  <a16:creationId xmlns:a16="http://schemas.microsoft.com/office/drawing/2014/main" id="{184C03E8-AF4F-4151-B399-56BFFBC744FB}"/>
                </a:ext>
              </a:extLst>
            </p:cNvPr>
            <p:cNvSpPr/>
            <p:nvPr/>
          </p:nvSpPr>
          <p:spPr>
            <a:xfrm>
              <a:off x="7587187" y="4795752"/>
              <a:ext cx="2729890"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p>
              <a:pPr algn="ctr"/>
              <a:endParaRPr lang="en-US" dirty="0"/>
            </a:p>
          </p:txBody>
        </p:sp>
        <p:sp>
          <p:nvSpPr>
            <p:cNvPr id="49" name="Rectangle 48">
              <a:extLst>
                <a:ext uri="{FF2B5EF4-FFF2-40B4-BE49-F238E27FC236}">
                  <a16:creationId xmlns:a16="http://schemas.microsoft.com/office/drawing/2014/main" id="{3D41102B-F835-4E7B-AC38-006DD25D8C90}"/>
                </a:ext>
              </a:extLst>
            </p:cNvPr>
            <p:cNvSpPr/>
            <p:nvPr/>
          </p:nvSpPr>
          <p:spPr>
            <a:xfrm>
              <a:off x="8070464" y="4771301"/>
              <a:ext cx="1946107" cy="465682"/>
            </a:xfrm>
            <a:prstGeom prst="rect">
              <a:avLst/>
            </a:prstGeom>
          </p:spPr>
          <p:txBody>
            <a:bodyPr wrap="square">
              <a:spAutoFit/>
            </a:bodyPr>
            <a:lstStyle/>
            <a:p>
              <a:r>
                <a:rPr lang="en-NO" sz="2400" spc="100"/>
                <a:t>Facilities</a:t>
              </a:r>
              <a:r>
                <a:rPr lang="en-NO"/>
                <a:t> </a:t>
              </a:r>
              <a:endParaRPr lang="en-NO" dirty="0"/>
            </a:p>
          </p:txBody>
        </p:sp>
      </p:gr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s-ES"/>
              <a:t>Features of d</a:t>
            </a:r>
            <a:r>
              <a:rPr lang="en-NO"/>
              <a:t>ata </a:t>
            </a:r>
            <a:r>
              <a:rPr lang="es-ES"/>
              <a:t>e</a:t>
            </a:r>
            <a:r>
              <a:rPr lang="en-NO"/>
              <a:t>lements</a:t>
            </a:r>
            <a:endParaRPr lang="en-NO" dirty="0"/>
          </a:p>
        </p:txBody>
      </p:sp>
      <p:grpSp>
        <p:nvGrpSpPr>
          <p:cNvPr id="16" name="Group 15">
            <a:extLst>
              <a:ext uri="{FF2B5EF4-FFF2-40B4-BE49-F238E27FC236}">
                <a16:creationId xmlns:a16="http://schemas.microsoft.com/office/drawing/2014/main" id="{3CEA1CAB-6F45-4D2A-AD1A-0AACA3BB7E36}"/>
              </a:ext>
            </a:extLst>
          </p:cNvPr>
          <p:cNvGrpSpPr/>
          <p:nvPr/>
        </p:nvGrpSpPr>
        <p:grpSpPr>
          <a:xfrm>
            <a:off x="4263048" y="2177659"/>
            <a:ext cx="3665904" cy="3563373"/>
            <a:chOff x="4228680" y="1858483"/>
            <a:chExt cx="3691573" cy="3588323"/>
          </a:xfrm>
        </p:grpSpPr>
        <p:sp>
          <p:nvSpPr>
            <p:cNvPr id="17" name="Free Form 7">
              <a:extLst>
                <a:ext uri="{FF2B5EF4-FFF2-40B4-BE49-F238E27FC236}">
                  <a16:creationId xmlns:a16="http://schemas.microsoft.com/office/drawing/2014/main" id="{25BAD07A-179D-4667-86BD-109C8B73983C}"/>
                </a:ext>
              </a:extLst>
            </p:cNvPr>
            <p:cNvSpPr/>
            <p:nvPr/>
          </p:nvSpPr>
          <p:spPr>
            <a:xfrm>
              <a:off x="4244754" y="2210509"/>
              <a:ext cx="3637627" cy="3236297"/>
            </a:xfrm>
            <a:custGeom>
              <a:avLst/>
              <a:gdLst/>
              <a:ahLst/>
              <a:cxnLst/>
              <a:rect l="0" t="0" r="0" b="0"/>
              <a:pathLst>
                <a:path w="5369222" h="4776849">
                  <a:moveTo>
                    <a:pt x="105302" y="4776849"/>
                  </a:moveTo>
                  <a:lnTo>
                    <a:pt x="5263908" y="4776849"/>
                  </a:lnTo>
                  <a:cubicBezTo>
                    <a:pt x="5328513" y="4776849"/>
                    <a:pt x="5369222" y="4707318"/>
                    <a:pt x="5337584" y="4650979"/>
                  </a:cubicBezTo>
                  <a:lnTo>
                    <a:pt x="2758269" y="57497"/>
                  </a:lnTo>
                  <a:cubicBezTo>
                    <a:pt x="2725984" y="0"/>
                    <a:pt x="2643225" y="0"/>
                    <a:pt x="2610941" y="57497"/>
                  </a:cubicBezTo>
                  <a:lnTo>
                    <a:pt x="31626" y="4650991"/>
                  </a:lnTo>
                  <a:cubicBezTo>
                    <a:pt x="0" y="4707318"/>
                    <a:pt x="40709" y="4776849"/>
                    <a:pt x="105302" y="4776849"/>
                  </a:cubicBezTo>
                  <a:close/>
                </a:path>
              </a:pathLst>
            </a:custGeom>
            <a:solidFill>
              <a:schemeClr val="bg1">
                <a:lumMod val="50000"/>
              </a:schemeClr>
            </a:solidFill>
            <a:ln w="0" cap="flat" cmpd="sng">
              <a:noFill/>
              <a:prstDash val="solid"/>
              <a:miter lim="800000"/>
            </a:ln>
          </p:spPr>
          <p:txBody>
            <a:bodyPr anchor="ctr">
              <a:spAutoFit/>
            </a:bodyPr>
            <a:lstStyle/>
            <a:p>
              <a:pPr algn="ctr"/>
              <a:endParaRPr lang="en-US" dirty="0"/>
            </a:p>
          </p:txBody>
        </p:sp>
        <p:sp>
          <p:nvSpPr>
            <p:cNvPr id="18" name="Free Form 8">
              <a:extLst>
                <a:ext uri="{FF2B5EF4-FFF2-40B4-BE49-F238E27FC236}">
                  <a16:creationId xmlns:a16="http://schemas.microsoft.com/office/drawing/2014/main" id="{FA4165DE-7E09-4C95-B622-6A6FFD9EFE58}"/>
                </a:ext>
              </a:extLst>
            </p:cNvPr>
            <p:cNvSpPr/>
            <p:nvPr/>
          </p:nvSpPr>
          <p:spPr>
            <a:xfrm>
              <a:off x="4228680" y="4471347"/>
              <a:ext cx="3691573" cy="674291"/>
            </a:xfrm>
            <a:custGeom>
              <a:avLst/>
              <a:gdLst/>
              <a:ahLst/>
              <a:cxnLst/>
              <a:rect l="0" t="0" r="0" b="0"/>
              <a:pathLst>
                <a:path w="5448848" h="995269">
                  <a:moveTo>
                    <a:pt x="5448848" y="995269"/>
                  </a:moveTo>
                  <a:lnTo>
                    <a:pt x="4889991" y="0"/>
                  </a:lnTo>
                  <a:lnTo>
                    <a:pt x="558844" y="0"/>
                  </a:lnTo>
                  <a:lnTo>
                    <a:pt x="0" y="995269"/>
                  </a:lnTo>
                  <a:lnTo>
                    <a:pt x="5448836" y="995269"/>
                  </a:lnTo>
                  <a:close/>
                </a:path>
              </a:pathLst>
            </a:custGeom>
            <a:solidFill>
              <a:schemeClr val="accent1">
                <a:lumMod val="20000"/>
                <a:lumOff val="80000"/>
              </a:schemeClr>
            </a:solidFill>
            <a:ln w="0" cap="flat" cmpd="sng">
              <a:noFill/>
              <a:prstDash val="solid"/>
              <a:miter lim="800000"/>
            </a:ln>
          </p:spPr>
          <p:txBody>
            <a:bodyPr anchor="ctr">
              <a:spAutoFit/>
            </a:bodyPr>
            <a:lstStyle/>
            <a:p>
              <a:pPr algn="ctr"/>
              <a:endParaRPr lang="en-US"/>
            </a:p>
          </p:txBody>
        </p:sp>
        <p:sp>
          <p:nvSpPr>
            <p:cNvPr id="19" name="Free Form 9">
              <a:extLst>
                <a:ext uri="{FF2B5EF4-FFF2-40B4-BE49-F238E27FC236}">
                  <a16:creationId xmlns:a16="http://schemas.microsoft.com/office/drawing/2014/main" id="{5167D6C9-37BE-4AFA-AC0C-964E2C7D63E7}"/>
                </a:ext>
              </a:extLst>
            </p:cNvPr>
            <p:cNvSpPr/>
            <p:nvPr/>
          </p:nvSpPr>
          <p:spPr>
            <a:xfrm>
              <a:off x="4701956" y="3628489"/>
              <a:ext cx="2745015" cy="674283"/>
            </a:xfrm>
            <a:custGeom>
              <a:avLst/>
              <a:gdLst/>
              <a:ahLst/>
              <a:cxnLst/>
              <a:rect l="0" t="0" r="0" b="0"/>
              <a:pathLst>
                <a:path w="4051706" h="995257">
                  <a:moveTo>
                    <a:pt x="3492849" y="0"/>
                  </a:moveTo>
                  <a:lnTo>
                    <a:pt x="558856" y="0"/>
                  </a:lnTo>
                  <a:cubicBezTo>
                    <a:pt x="558856" y="0"/>
                    <a:pt x="558856" y="0"/>
                    <a:pt x="558856" y="0"/>
                  </a:cubicBezTo>
                  <a:lnTo>
                    <a:pt x="0" y="995257"/>
                  </a:lnTo>
                  <a:lnTo>
                    <a:pt x="0" y="995257"/>
                  </a:lnTo>
                  <a:lnTo>
                    <a:pt x="4051706" y="995257"/>
                  </a:lnTo>
                  <a:close/>
                </a:path>
              </a:pathLst>
            </a:custGeom>
            <a:solidFill>
              <a:schemeClr val="accent1">
                <a:lumMod val="60000"/>
                <a:lumOff val="40000"/>
              </a:schemeClr>
            </a:solidFill>
            <a:ln w="0" cap="flat" cmpd="sng">
              <a:noFill/>
              <a:prstDash val="solid"/>
              <a:miter lim="800000"/>
            </a:ln>
          </p:spPr>
          <p:txBody>
            <a:bodyPr anchor="ctr">
              <a:spAutoFit/>
            </a:bodyPr>
            <a:lstStyle/>
            <a:p>
              <a:pPr algn="ctr"/>
              <a:endParaRPr lang="en-US" dirty="0"/>
            </a:p>
          </p:txBody>
        </p:sp>
        <p:sp>
          <p:nvSpPr>
            <p:cNvPr id="20" name="Free Form 10">
              <a:extLst>
                <a:ext uri="{FF2B5EF4-FFF2-40B4-BE49-F238E27FC236}">
                  <a16:creationId xmlns:a16="http://schemas.microsoft.com/office/drawing/2014/main" id="{CCB5E634-BF3C-4111-BED0-D605DF211365}"/>
                </a:ext>
              </a:extLst>
            </p:cNvPr>
            <p:cNvSpPr/>
            <p:nvPr/>
          </p:nvSpPr>
          <p:spPr>
            <a:xfrm>
              <a:off x="5175229" y="2785632"/>
              <a:ext cx="1798457" cy="674283"/>
            </a:xfrm>
            <a:custGeom>
              <a:avLst/>
              <a:gdLst/>
              <a:ahLst/>
              <a:cxnLst/>
              <a:rect l="0" t="0" r="0" b="0"/>
              <a:pathLst>
                <a:path w="2654564" h="995257">
                  <a:moveTo>
                    <a:pt x="2095719" y="0"/>
                  </a:moveTo>
                  <a:lnTo>
                    <a:pt x="558856" y="0"/>
                  </a:lnTo>
                  <a:lnTo>
                    <a:pt x="0" y="995257"/>
                  </a:lnTo>
                  <a:lnTo>
                    <a:pt x="2654564" y="995257"/>
                  </a:lnTo>
                  <a:close/>
                </a:path>
              </a:pathLst>
            </a:custGeom>
            <a:solidFill>
              <a:schemeClr val="tx2">
                <a:lumMod val="40000"/>
                <a:lumOff val="60000"/>
              </a:schemeClr>
            </a:solidFill>
            <a:ln w="0" cap="flat" cmpd="sng">
              <a:noFill/>
              <a:prstDash val="solid"/>
              <a:miter lim="800000"/>
            </a:ln>
          </p:spPr>
          <p:txBody>
            <a:bodyPr anchor="ctr">
              <a:spAutoFit/>
            </a:bodyPr>
            <a:lstStyle/>
            <a:p>
              <a:pPr algn="ctr"/>
              <a:endParaRPr lang="en-US"/>
            </a:p>
          </p:txBody>
        </p:sp>
        <p:sp>
          <p:nvSpPr>
            <p:cNvPr id="22" name="Free Form 11">
              <a:extLst>
                <a:ext uri="{FF2B5EF4-FFF2-40B4-BE49-F238E27FC236}">
                  <a16:creationId xmlns:a16="http://schemas.microsoft.com/office/drawing/2014/main" id="{A6B28BB4-7D91-4F82-81CA-473ED4859844}"/>
                </a:ext>
              </a:extLst>
            </p:cNvPr>
            <p:cNvSpPr/>
            <p:nvPr/>
          </p:nvSpPr>
          <p:spPr>
            <a:xfrm>
              <a:off x="5648510" y="1858483"/>
              <a:ext cx="851907" cy="758577"/>
            </a:xfrm>
            <a:custGeom>
              <a:avLst/>
              <a:gdLst/>
              <a:ahLst/>
              <a:cxnLst/>
              <a:rect l="0" t="0" r="0" b="0"/>
              <a:pathLst>
                <a:path w="1257434" h="1119676">
                  <a:moveTo>
                    <a:pt x="628717" y="0"/>
                  </a:moveTo>
                  <a:lnTo>
                    <a:pt x="0" y="1119676"/>
                  </a:lnTo>
                  <a:lnTo>
                    <a:pt x="1257434" y="1119676"/>
                  </a:lnTo>
                  <a:close/>
                </a:path>
              </a:pathLst>
            </a:custGeom>
            <a:solidFill>
              <a:schemeClr val="tx2">
                <a:lumMod val="60000"/>
                <a:lumOff val="40000"/>
              </a:schemeClr>
            </a:solidFill>
            <a:ln w="0" cap="flat" cmpd="sng">
              <a:noFill/>
              <a:prstDash val="solid"/>
              <a:miter lim="800000"/>
            </a:ln>
          </p:spPr>
          <p:txBody>
            <a:bodyPr anchor="ctr">
              <a:spAutoFit/>
            </a:bodyPr>
            <a:lstStyle/>
            <a:p>
              <a:pPr algn="ctr"/>
              <a:endParaRPr lang="en-US"/>
            </a:p>
          </p:txBody>
        </p:sp>
      </p:grpSp>
      <p:sp>
        <p:nvSpPr>
          <p:cNvPr id="30" name="Freeform: Shape 29">
            <a:extLst>
              <a:ext uri="{FF2B5EF4-FFF2-40B4-BE49-F238E27FC236}">
                <a16:creationId xmlns:a16="http://schemas.microsoft.com/office/drawing/2014/main" id="{A27761B6-C4E0-4635-A354-5E5C718995B7}"/>
              </a:ext>
            </a:extLst>
          </p:cNvPr>
          <p:cNvSpPr/>
          <p:nvPr/>
        </p:nvSpPr>
        <p:spPr>
          <a:xfrm>
            <a:off x="6968965" y="4839866"/>
            <a:ext cx="513307" cy="516101"/>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2400">
                <a:solidFill>
                  <a:schemeClr val="bg1"/>
                </a:solidFill>
              </a:rPr>
              <a:t>5</a:t>
            </a:r>
          </a:p>
        </p:txBody>
      </p:sp>
      <p:sp>
        <p:nvSpPr>
          <p:cNvPr id="32" name="Freeform: Shape 31">
            <a:extLst>
              <a:ext uri="{FF2B5EF4-FFF2-40B4-BE49-F238E27FC236}">
                <a16:creationId xmlns:a16="http://schemas.microsoft.com/office/drawing/2014/main" id="{C1323C7D-6B61-407C-B0CA-6C1CD98C819C}"/>
              </a:ext>
            </a:extLst>
          </p:cNvPr>
          <p:cNvSpPr/>
          <p:nvPr/>
        </p:nvSpPr>
        <p:spPr>
          <a:xfrm>
            <a:off x="5152148" y="4039324"/>
            <a:ext cx="731520" cy="458997"/>
          </a:xfrm>
          <a:custGeom>
            <a:avLst/>
            <a:gdLst>
              <a:gd name="connsiteX0" fmla="*/ 223811 w 245357"/>
              <a:gd name="connsiteY0" fmla="*/ 245357 h 245357"/>
              <a:gd name="connsiteX1" fmla="*/ 21546 w 245357"/>
              <a:gd name="connsiteY1" fmla="*/ 245357 h 245357"/>
              <a:gd name="connsiteX2" fmla="*/ 0 w 245357"/>
              <a:gd name="connsiteY2" fmla="*/ 223812 h 245357"/>
              <a:gd name="connsiteX3" fmla="*/ 0 w 245357"/>
              <a:gd name="connsiteY3" fmla="*/ 21546 h 245357"/>
              <a:gd name="connsiteX4" fmla="*/ 21546 w 245357"/>
              <a:gd name="connsiteY4" fmla="*/ 0 h 245357"/>
              <a:gd name="connsiteX5" fmla="*/ 223811 w 245357"/>
              <a:gd name="connsiteY5" fmla="*/ 0 h 245357"/>
              <a:gd name="connsiteX6" fmla="*/ 245358 w 245357"/>
              <a:gd name="connsiteY6" fmla="*/ 21546 h 245357"/>
              <a:gd name="connsiteX7" fmla="*/ 245358 w 245357"/>
              <a:gd name="connsiteY7" fmla="*/ 223812 h 245357"/>
              <a:gd name="connsiteX8" fmla="*/ 223811 w 245357"/>
              <a:gd name="connsiteY8" fmla="*/ 245357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w="1667" cap="flat">
            <a:noFill/>
            <a:prstDash val="solid"/>
            <a:miter/>
          </a:ln>
        </p:spPr>
        <p:txBody>
          <a:bodyPr rtlCol="0" anchor="ctr"/>
          <a:lstStyle/>
          <a:p>
            <a:pPr algn="ctr"/>
            <a:r>
              <a:rPr lang="es-ES" sz="2400">
                <a:solidFill>
                  <a:schemeClr val="bg1"/>
                </a:solidFill>
              </a:rPr>
              <a:t>6</a:t>
            </a:r>
          </a:p>
        </p:txBody>
      </p:sp>
      <p:sp>
        <p:nvSpPr>
          <p:cNvPr id="38" name="Freeform: Shape 37">
            <a:extLst>
              <a:ext uri="{FF2B5EF4-FFF2-40B4-BE49-F238E27FC236}">
                <a16:creationId xmlns:a16="http://schemas.microsoft.com/office/drawing/2014/main" id="{5F31AE63-9DF1-49A4-B0C4-5156B5BE71DB}"/>
              </a:ext>
            </a:extLst>
          </p:cNvPr>
          <p:cNvSpPr/>
          <p:nvPr/>
        </p:nvSpPr>
        <p:spPr>
          <a:xfrm>
            <a:off x="6286056" y="4039324"/>
            <a:ext cx="731520" cy="458997"/>
          </a:xfrm>
          <a:custGeom>
            <a:avLst/>
            <a:gdLst>
              <a:gd name="connsiteX0" fmla="*/ 223811 w 245357"/>
              <a:gd name="connsiteY0" fmla="*/ 245357 h 245357"/>
              <a:gd name="connsiteX1" fmla="*/ 21546 w 245357"/>
              <a:gd name="connsiteY1" fmla="*/ 245357 h 245357"/>
              <a:gd name="connsiteX2" fmla="*/ 0 w 245357"/>
              <a:gd name="connsiteY2" fmla="*/ 223812 h 245357"/>
              <a:gd name="connsiteX3" fmla="*/ 0 w 245357"/>
              <a:gd name="connsiteY3" fmla="*/ 21546 h 245357"/>
              <a:gd name="connsiteX4" fmla="*/ 21546 w 245357"/>
              <a:gd name="connsiteY4" fmla="*/ 0 h 245357"/>
              <a:gd name="connsiteX5" fmla="*/ 223811 w 245357"/>
              <a:gd name="connsiteY5" fmla="*/ 0 h 245357"/>
              <a:gd name="connsiteX6" fmla="*/ 245358 w 245357"/>
              <a:gd name="connsiteY6" fmla="*/ 21546 h 245357"/>
              <a:gd name="connsiteX7" fmla="*/ 245358 w 245357"/>
              <a:gd name="connsiteY7" fmla="*/ 223812 h 245357"/>
              <a:gd name="connsiteX8" fmla="*/ 223811 w 245357"/>
              <a:gd name="connsiteY8" fmla="*/ 245357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w="1667" cap="flat">
            <a:noFill/>
            <a:prstDash val="solid"/>
            <a:miter/>
          </a:ln>
        </p:spPr>
        <p:txBody>
          <a:bodyPr rtlCol="0" anchor="ctr"/>
          <a:lstStyle/>
          <a:p>
            <a:pPr algn="ctr"/>
            <a:r>
              <a:rPr lang="es-ES" sz="2400">
                <a:solidFill>
                  <a:schemeClr val="bg1"/>
                </a:solidFill>
              </a:rPr>
              <a:t>9</a:t>
            </a:r>
          </a:p>
        </p:txBody>
      </p:sp>
      <p:sp>
        <p:nvSpPr>
          <p:cNvPr id="40" name="Freeform: Shape 39">
            <a:extLst>
              <a:ext uri="{FF2B5EF4-FFF2-40B4-BE49-F238E27FC236}">
                <a16:creationId xmlns:a16="http://schemas.microsoft.com/office/drawing/2014/main" id="{6002CE97-D5D5-47ED-9D23-A57753C36598}"/>
              </a:ext>
            </a:extLst>
          </p:cNvPr>
          <p:cNvSpPr/>
          <p:nvPr/>
        </p:nvSpPr>
        <p:spPr>
          <a:xfrm>
            <a:off x="5700144" y="3172961"/>
            <a:ext cx="792016" cy="542920"/>
          </a:xfrm>
          <a:custGeom>
            <a:avLst/>
            <a:gdLst>
              <a:gd name="connsiteX0" fmla="*/ 223811 w 245357"/>
              <a:gd name="connsiteY0" fmla="*/ 245357 h 245357"/>
              <a:gd name="connsiteX1" fmla="*/ 21546 w 245357"/>
              <a:gd name="connsiteY1" fmla="*/ 245357 h 245357"/>
              <a:gd name="connsiteX2" fmla="*/ 0 w 245357"/>
              <a:gd name="connsiteY2" fmla="*/ 223812 h 245357"/>
              <a:gd name="connsiteX3" fmla="*/ 0 w 245357"/>
              <a:gd name="connsiteY3" fmla="*/ 21546 h 245357"/>
              <a:gd name="connsiteX4" fmla="*/ 21546 w 245357"/>
              <a:gd name="connsiteY4" fmla="*/ 0 h 245357"/>
              <a:gd name="connsiteX5" fmla="*/ 223811 w 245357"/>
              <a:gd name="connsiteY5" fmla="*/ 0 h 245357"/>
              <a:gd name="connsiteX6" fmla="*/ 245358 w 245357"/>
              <a:gd name="connsiteY6" fmla="*/ 21546 h 245357"/>
              <a:gd name="connsiteX7" fmla="*/ 245358 w 245357"/>
              <a:gd name="connsiteY7" fmla="*/ 223812 h 245357"/>
              <a:gd name="connsiteX8" fmla="*/ 223811 w 245357"/>
              <a:gd name="connsiteY8" fmla="*/ 245357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w="1667" cap="flat">
            <a:noFill/>
            <a:prstDash val="solid"/>
            <a:miter/>
          </a:ln>
        </p:spPr>
        <p:txBody>
          <a:bodyPr rtlCol="0" anchor="ctr"/>
          <a:lstStyle/>
          <a:p>
            <a:pPr algn="ctr"/>
            <a:r>
              <a:rPr lang="es-ES" sz="2400">
                <a:solidFill>
                  <a:schemeClr val="bg1"/>
                </a:solidFill>
              </a:rPr>
              <a:t>15</a:t>
            </a:r>
          </a:p>
        </p:txBody>
      </p:sp>
      <p:sp>
        <p:nvSpPr>
          <p:cNvPr id="44" name="Freeform: Shape 43">
            <a:extLst>
              <a:ext uri="{FF2B5EF4-FFF2-40B4-BE49-F238E27FC236}">
                <a16:creationId xmlns:a16="http://schemas.microsoft.com/office/drawing/2014/main" id="{AF530E1D-655D-4FDC-AFB8-BF9A6C0C12DD}"/>
              </a:ext>
            </a:extLst>
          </p:cNvPr>
          <p:cNvSpPr/>
          <p:nvPr/>
        </p:nvSpPr>
        <p:spPr>
          <a:xfrm>
            <a:off x="5925540" y="2514787"/>
            <a:ext cx="334531" cy="336356"/>
          </a:xfrm>
          <a:custGeom>
            <a:avLst/>
            <a:gdLst>
              <a:gd name="connsiteX0" fmla="*/ 223979 w 245357"/>
              <a:gd name="connsiteY0" fmla="*/ 245358 h 245357"/>
              <a:gd name="connsiteX1" fmla="*/ 21546 w 245357"/>
              <a:gd name="connsiteY1" fmla="*/ 245358 h 245357"/>
              <a:gd name="connsiteX2" fmla="*/ 0 w 245357"/>
              <a:gd name="connsiteY2" fmla="*/ 223812 h 245357"/>
              <a:gd name="connsiteX3" fmla="*/ 0 w 245357"/>
              <a:gd name="connsiteY3" fmla="*/ 21546 h 245357"/>
              <a:gd name="connsiteX4" fmla="*/ 21546 w 245357"/>
              <a:gd name="connsiteY4" fmla="*/ 0 h 245357"/>
              <a:gd name="connsiteX5" fmla="*/ 223812 w 245357"/>
              <a:gd name="connsiteY5" fmla="*/ 0 h 245357"/>
              <a:gd name="connsiteX6" fmla="*/ 245358 w 245357"/>
              <a:gd name="connsiteY6" fmla="*/ 21546 h 245357"/>
              <a:gd name="connsiteX7" fmla="*/ 245358 w 245357"/>
              <a:gd name="connsiteY7" fmla="*/ 223812 h 245357"/>
              <a:gd name="connsiteX8" fmla="*/ 223979 w 245357"/>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w="1667" cap="flat">
            <a:noFill/>
            <a:prstDash val="solid"/>
            <a:miter/>
          </a:ln>
        </p:spPr>
        <p:txBody>
          <a:bodyPr rtlCol="0" anchor="ctr"/>
          <a:lstStyle/>
          <a:p>
            <a:pPr algn="ctr"/>
            <a:r>
              <a:rPr lang="es-ES" sz="2000" i="1">
                <a:solidFill>
                  <a:schemeClr val="bg1"/>
                </a:solidFill>
              </a:rPr>
              <a:t>n</a:t>
            </a:r>
          </a:p>
        </p:txBody>
      </p:sp>
      <p:sp>
        <p:nvSpPr>
          <p:cNvPr id="27" name="TextBox 26">
            <a:extLst>
              <a:ext uri="{FF2B5EF4-FFF2-40B4-BE49-F238E27FC236}">
                <a16:creationId xmlns:a16="http://schemas.microsoft.com/office/drawing/2014/main" id="{55FB3267-0D50-46B6-B8CC-5CA01BC0F31B}"/>
              </a:ext>
            </a:extLst>
          </p:cNvPr>
          <p:cNvSpPr txBox="1"/>
          <p:nvPr/>
        </p:nvSpPr>
        <p:spPr>
          <a:xfrm>
            <a:off x="3598133" y="1715994"/>
            <a:ext cx="5025528" cy="461665"/>
          </a:xfrm>
          <a:prstGeom prst="rect">
            <a:avLst/>
          </a:prstGeom>
          <a:noFill/>
        </p:spPr>
        <p:txBody>
          <a:bodyPr wrap="square" rtlCol="0">
            <a:spAutoFit/>
          </a:bodyPr>
          <a:lstStyle/>
          <a:p>
            <a:pPr algn="ctr">
              <a:buClr>
                <a:srgbClr val="008CCF"/>
              </a:buClr>
            </a:pPr>
            <a:r>
              <a:rPr lang="es-ES" sz="2400" dirty="0"/>
              <a:t>… and </a:t>
            </a:r>
            <a:r>
              <a:rPr lang="es-ES" sz="2400" b="1" dirty="0" err="1">
                <a:solidFill>
                  <a:schemeClr val="accent1"/>
                </a:solidFill>
              </a:rPr>
              <a:t>counted</a:t>
            </a:r>
            <a:r>
              <a:rPr lang="es-ES" sz="2400" b="1" dirty="0">
                <a:solidFill>
                  <a:schemeClr val="accent1"/>
                </a:solidFill>
              </a:rPr>
              <a:t> up</a:t>
            </a:r>
            <a:r>
              <a:rPr lang="es-ES" sz="2400" dirty="0"/>
              <a:t>…</a:t>
            </a:r>
          </a:p>
        </p:txBody>
      </p:sp>
      <p:sp>
        <p:nvSpPr>
          <p:cNvPr id="50" name="Freeform: Shape 49">
            <a:extLst>
              <a:ext uri="{FF2B5EF4-FFF2-40B4-BE49-F238E27FC236}">
                <a16:creationId xmlns:a16="http://schemas.microsoft.com/office/drawing/2014/main" id="{0217F702-5E48-4738-8D23-59279E3DD230}"/>
              </a:ext>
            </a:extLst>
          </p:cNvPr>
          <p:cNvSpPr/>
          <p:nvPr/>
        </p:nvSpPr>
        <p:spPr>
          <a:xfrm>
            <a:off x="4730910" y="4837502"/>
            <a:ext cx="520829" cy="520829"/>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2400">
                <a:solidFill>
                  <a:schemeClr val="bg1"/>
                </a:solidFill>
              </a:rPr>
              <a:t>1</a:t>
            </a:r>
            <a:endParaRPr lang="es-ES" sz="2400" dirty="0">
              <a:solidFill>
                <a:schemeClr val="bg1"/>
              </a:solidFill>
            </a:endParaRPr>
          </a:p>
        </p:txBody>
      </p:sp>
      <p:sp>
        <p:nvSpPr>
          <p:cNvPr id="51" name="Freeform: Shape 50">
            <a:extLst>
              <a:ext uri="{FF2B5EF4-FFF2-40B4-BE49-F238E27FC236}">
                <a16:creationId xmlns:a16="http://schemas.microsoft.com/office/drawing/2014/main" id="{206A2E13-2166-4C8A-BABB-5B8EECA8E2C1}"/>
              </a:ext>
            </a:extLst>
          </p:cNvPr>
          <p:cNvSpPr/>
          <p:nvPr/>
        </p:nvSpPr>
        <p:spPr>
          <a:xfrm>
            <a:off x="6409452" y="4837502"/>
            <a:ext cx="520829" cy="520829"/>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2400">
                <a:solidFill>
                  <a:schemeClr val="bg1"/>
                </a:solidFill>
              </a:rPr>
              <a:t>4</a:t>
            </a:r>
            <a:endParaRPr lang="es-ES" sz="2400" dirty="0">
              <a:solidFill>
                <a:schemeClr val="bg1"/>
              </a:solidFill>
            </a:endParaRPr>
          </a:p>
        </p:txBody>
      </p:sp>
      <p:sp>
        <p:nvSpPr>
          <p:cNvPr id="52" name="Freeform: Shape 51">
            <a:extLst>
              <a:ext uri="{FF2B5EF4-FFF2-40B4-BE49-F238E27FC236}">
                <a16:creationId xmlns:a16="http://schemas.microsoft.com/office/drawing/2014/main" id="{3058FA3F-FE26-4D8D-8D9B-566250EBFD9C}"/>
              </a:ext>
            </a:extLst>
          </p:cNvPr>
          <p:cNvSpPr/>
          <p:nvPr/>
        </p:nvSpPr>
        <p:spPr>
          <a:xfrm>
            <a:off x="5849938" y="4837502"/>
            <a:ext cx="520829" cy="520829"/>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2400">
                <a:solidFill>
                  <a:schemeClr val="bg1"/>
                </a:solidFill>
              </a:rPr>
              <a:t>3</a:t>
            </a:r>
            <a:endParaRPr lang="es-ES" sz="2400" dirty="0">
              <a:solidFill>
                <a:schemeClr val="bg1"/>
              </a:solidFill>
            </a:endParaRPr>
          </a:p>
        </p:txBody>
      </p:sp>
      <p:sp>
        <p:nvSpPr>
          <p:cNvPr id="53" name="Freeform: Shape 52">
            <a:extLst>
              <a:ext uri="{FF2B5EF4-FFF2-40B4-BE49-F238E27FC236}">
                <a16:creationId xmlns:a16="http://schemas.microsoft.com/office/drawing/2014/main" id="{A5ABCA36-3C82-4DE1-9425-F784C9DB5378}"/>
              </a:ext>
            </a:extLst>
          </p:cNvPr>
          <p:cNvSpPr/>
          <p:nvPr/>
        </p:nvSpPr>
        <p:spPr>
          <a:xfrm>
            <a:off x="5290424" y="4837502"/>
            <a:ext cx="520829" cy="520829"/>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2400">
                <a:solidFill>
                  <a:schemeClr val="bg1"/>
                </a:solidFill>
              </a:rPr>
              <a:t>2</a:t>
            </a:r>
            <a:endParaRPr lang="es-ES" sz="2400" dirty="0">
              <a:solidFill>
                <a:schemeClr val="bg1"/>
              </a:solidFill>
            </a:endParaRPr>
          </a:p>
        </p:txBody>
      </p:sp>
    </p:spTree>
    <p:custDataLst>
      <p:tags r:id="rId1"/>
    </p:custDataLst>
    <p:extLst>
      <p:ext uri="{BB962C8B-B14F-4D97-AF65-F5344CB8AC3E}">
        <p14:creationId xmlns:p14="http://schemas.microsoft.com/office/powerpoint/2010/main" val="816435139"/>
      </p:ext>
    </p:extLst>
  </p:cSld>
  <p:clrMapOvr>
    <a:masterClrMapping/>
  </p:clrMapOvr>
  <mc:AlternateContent xmlns:mc="http://schemas.openxmlformats.org/markup-compatibility/2006" xmlns:p159="http://schemas.microsoft.com/office/powerpoint/2015/09/main">
    <mc:Choice Requires="p159">
      <p:transition advClick="0" advTm="10920">
        <p159:morph option="byObject"/>
      </p:transition>
    </mc:Choice>
    <mc:Fallback xmlns="">
      <p:transition advClick="0" advTm="109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250"/>
                                        <p:tgtEl>
                                          <p:spTgt spid="28"/>
                                        </p:tgtEl>
                                      </p:cBhvr>
                                    </p:animEffect>
                                  </p:childTnLst>
                                </p:cTn>
                              </p:par>
                              <p:par>
                                <p:cTn id="12" presetID="10"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25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25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250"/>
                                        <p:tgtEl>
                                          <p:spTgt spid="4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250"/>
                                        <p:tgtEl>
                                          <p:spTgt spid="30"/>
                                        </p:tgtEl>
                                      </p:cBhvr>
                                    </p:animEffect>
                                  </p:childTnLst>
                                </p:cTn>
                              </p:par>
                            </p:childTnLst>
                          </p:cTn>
                        </p:par>
                        <p:par>
                          <p:cTn id="24" fill="hold">
                            <p:stCondLst>
                              <p:cond delay="250"/>
                            </p:stCondLst>
                            <p:childTnLst>
                              <p:par>
                                <p:cTn id="25" presetID="42"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50"/>
                                        <p:tgtEl>
                                          <p:spTgt spid="32"/>
                                        </p:tgtEl>
                                      </p:cBhvr>
                                    </p:animEffect>
                                    <p:anim calcmode="lin" valueType="num">
                                      <p:cBhvr>
                                        <p:cTn id="28" dur="250" fill="hold"/>
                                        <p:tgtEl>
                                          <p:spTgt spid="32"/>
                                        </p:tgtEl>
                                        <p:attrNameLst>
                                          <p:attrName>ppt_x</p:attrName>
                                        </p:attrNameLst>
                                      </p:cBhvr>
                                      <p:tavLst>
                                        <p:tav tm="0">
                                          <p:val>
                                            <p:strVal val="#ppt_x"/>
                                          </p:val>
                                        </p:tav>
                                        <p:tav tm="100000">
                                          <p:val>
                                            <p:strVal val="#ppt_x"/>
                                          </p:val>
                                        </p:tav>
                                      </p:tavLst>
                                    </p:anim>
                                    <p:anim calcmode="lin" valueType="num">
                                      <p:cBhvr>
                                        <p:cTn id="29" dur="25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anim calcmode="lin" valueType="num">
                                      <p:cBhvr>
                                        <p:cTn id="33" dur="250" fill="hold"/>
                                        <p:tgtEl>
                                          <p:spTgt spid="38"/>
                                        </p:tgtEl>
                                        <p:attrNameLst>
                                          <p:attrName>ppt_x</p:attrName>
                                        </p:attrNameLst>
                                      </p:cBhvr>
                                      <p:tavLst>
                                        <p:tav tm="0">
                                          <p:val>
                                            <p:strVal val="#ppt_x"/>
                                          </p:val>
                                        </p:tav>
                                        <p:tav tm="100000">
                                          <p:val>
                                            <p:strVal val="#ppt_x"/>
                                          </p:val>
                                        </p:tav>
                                      </p:tavLst>
                                    </p:anim>
                                    <p:anim calcmode="lin" valueType="num">
                                      <p:cBhvr>
                                        <p:cTn id="34" dur="250" fill="hold"/>
                                        <p:tgtEl>
                                          <p:spTgt spid="38"/>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250"/>
                                        <p:tgtEl>
                                          <p:spTgt spid="40"/>
                                        </p:tgtEl>
                                      </p:cBhvr>
                                    </p:animEffect>
                                    <p:anim calcmode="lin" valueType="num">
                                      <p:cBhvr>
                                        <p:cTn id="39" dur="250" fill="hold"/>
                                        <p:tgtEl>
                                          <p:spTgt spid="40"/>
                                        </p:tgtEl>
                                        <p:attrNameLst>
                                          <p:attrName>ppt_x</p:attrName>
                                        </p:attrNameLst>
                                      </p:cBhvr>
                                      <p:tavLst>
                                        <p:tav tm="0">
                                          <p:val>
                                            <p:strVal val="#ppt_x"/>
                                          </p:val>
                                        </p:tav>
                                        <p:tav tm="100000">
                                          <p:val>
                                            <p:strVal val="#ppt_x"/>
                                          </p:val>
                                        </p:tav>
                                      </p:tavLst>
                                    </p:anim>
                                    <p:anim calcmode="lin" valueType="num">
                                      <p:cBhvr>
                                        <p:cTn id="40" dur="250" fill="hold"/>
                                        <p:tgtEl>
                                          <p:spTgt spid="40"/>
                                        </p:tgtEl>
                                        <p:attrNameLst>
                                          <p:attrName>ppt_y</p:attrName>
                                        </p:attrNameLst>
                                      </p:cBhvr>
                                      <p:tavLst>
                                        <p:tav tm="0">
                                          <p:val>
                                            <p:strVal val="#ppt_y+.1"/>
                                          </p:val>
                                        </p:tav>
                                        <p:tav tm="100000">
                                          <p:val>
                                            <p:strVal val="#ppt_y"/>
                                          </p:val>
                                        </p:tav>
                                      </p:tavLst>
                                    </p:anim>
                                  </p:childTnLst>
                                </p:cTn>
                              </p:par>
                            </p:childTnLst>
                          </p:cTn>
                        </p:par>
                        <p:par>
                          <p:cTn id="41" fill="hold">
                            <p:stCondLst>
                              <p:cond delay="750"/>
                            </p:stCondLst>
                            <p:childTnLst>
                              <p:par>
                                <p:cTn id="42" presetID="42" presetClass="entr" presetSubtype="0"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250"/>
                                        <p:tgtEl>
                                          <p:spTgt spid="44"/>
                                        </p:tgtEl>
                                      </p:cBhvr>
                                    </p:animEffect>
                                    <p:anim calcmode="lin" valueType="num">
                                      <p:cBhvr>
                                        <p:cTn id="45" dur="250" fill="hold"/>
                                        <p:tgtEl>
                                          <p:spTgt spid="44"/>
                                        </p:tgtEl>
                                        <p:attrNameLst>
                                          <p:attrName>ppt_x</p:attrName>
                                        </p:attrNameLst>
                                      </p:cBhvr>
                                      <p:tavLst>
                                        <p:tav tm="0">
                                          <p:val>
                                            <p:strVal val="#ppt_x"/>
                                          </p:val>
                                        </p:tav>
                                        <p:tav tm="100000">
                                          <p:val>
                                            <p:strVal val="#ppt_x"/>
                                          </p:val>
                                        </p:tav>
                                      </p:tavLst>
                                    </p:anim>
                                    <p:anim calcmode="lin" valueType="num">
                                      <p:cBhvr>
                                        <p:cTn id="46"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8" grpId="0" animBg="1"/>
      <p:bldP spid="40"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ata Element">
            <a:extLst>
              <a:ext uri="{FF2B5EF4-FFF2-40B4-BE49-F238E27FC236}">
                <a16:creationId xmlns:a16="http://schemas.microsoft.com/office/drawing/2014/main" id="{AD2D2DEA-7A8F-49E1-AB6F-E47414FFB789}"/>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s-ES"/>
              <a:t>Features of d</a:t>
            </a:r>
            <a:r>
              <a:rPr lang="en-NO"/>
              <a:t>ata </a:t>
            </a:r>
            <a:r>
              <a:rPr lang="es-ES"/>
              <a:t>e</a:t>
            </a:r>
            <a:r>
              <a:rPr lang="en-NO"/>
              <a:t>lements</a:t>
            </a:r>
            <a:endParaRPr lang="en-NO" dirty="0"/>
          </a:p>
        </p:txBody>
      </p:sp>
      <p:sp>
        <p:nvSpPr>
          <p:cNvPr id="16" name="TextBox 15">
            <a:extLst>
              <a:ext uri="{FF2B5EF4-FFF2-40B4-BE49-F238E27FC236}">
                <a16:creationId xmlns:a16="http://schemas.microsoft.com/office/drawing/2014/main" id="{67B2D648-CE95-4B4D-93AF-C500E319ECFF}"/>
              </a:ext>
            </a:extLst>
          </p:cNvPr>
          <p:cNvSpPr txBox="1"/>
          <p:nvPr/>
        </p:nvSpPr>
        <p:spPr>
          <a:xfrm>
            <a:off x="3735188" y="1764675"/>
            <a:ext cx="5025528" cy="461665"/>
          </a:xfrm>
          <a:prstGeom prst="rect">
            <a:avLst/>
          </a:prstGeom>
          <a:noFill/>
        </p:spPr>
        <p:txBody>
          <a:bodyPr wrap="square" rtlCol="0">
            <a:spAutoFit/>
          </a:bodyPr>
          <a:lstStyle/>
          <a:p>
            <a:pPr algn="ctr">
              <a:buClr>
                <a:srgbClr val="008CCF"/>
              </a:buClr>
            </a:pPr>
            <a:r>
              <a:rPr lang="es-ES" sz="2400" dirty="0"/>
              <a:t>Can be </a:t>
            </a:r>
            <a:r>
              <a:rPr lang="es-ES" sz="2400" b="1" dirty="0" err="1">
                <a:solidFill>
                  <a:schemeClr val="accent1"/>
                </a:solidFill>
              </a:rPr>
              <a:t>disaggregated</a:t>
            </a:r>
            <a:r>
              <a:rPr lang="es-ES" sz="2400" dirty="0"/>
              <a:t>…</a:t>
            </a:r>
          </a:p>
        </p:txBody>
      </p:sp>
      <p:sp>
        <p:nvSpPr>
          <p:cNvPr id="9" name="Freeform: Shape 8">
            <a:extLst>
              <a:ext uri="{FF2B5EF4-FFF2-40B4-BE49-F238E27FC236}">
                <a16:creationId xmlns:a16="http://schemas.microsoft.com/office/drawing/2014/main" id="{2721DEB6-A5E0-43DD-9F77-BF7ECEA09153}"/>
              </a:ext>
            </a:extLst>
          </p:cNvPr>
          <p:cNvSpPr/>
          <p:nvPr/>
        </p:nvSpPr>
        <p:spPr>
          <a:xfrm>
            <a:off x="5714579" y="4385320"/>
            <a:ext cx="762842" cy="767004"/>
          </a:xfrm>
          <a:custGeom>
            <a:avLst/>
            <a:gdLst>
              <a:gd name="connsiteX0" fmla="*/ 223979 w 245357"/>
              <a:gd name="connsiteY0" fmla="*/ 245358 h 245357"/>
              <a:gd name="connsiteX1" fmla="*/ 21546 w 245357"/>
              <a:gd name="connsiteY1" fmla="*/ 245358 h 245357"/>
              <a:gd name="connsiteX2" fmla="*/ 0 w 245357"/>
              <a:gd name="connsiteY2" fmla="*/ 223812 h 245357"/>
              <a:gd name="connsiteX3" fmla="*/ 0 w 245357"/>
              <a:gd name="connsiteY3" fmla="*/ 21546 h 245357"/>
              <a:gd name="connsiteX4" fmla="*/ 21546 w 245357"/>
              <a:gd name="connsiteY4" fmla="*/ 0 h 245357"/>
              <a:gd name="connsiteX5" fmla="*/ 223812 w 245357"/>
              <a:gd name="connsiteY5" fmla="*/ 0 h 245357"/>
              <a:gd name="connsiteX6" fmla="*/ 245358 w 245357"/>
              <a:gd name="connsiteY6" fmla="*/ 21546 h 245357"/>
              <a:gd name="connsiteX7" fmla="*/ 245358 w 245357"/>
              <a:gd name="connsiteY7" fmla="*/ 223812 h 245357"/>
              <a:gd name="connsiteX8" fmla="*/ 223979 w 245357"/>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7"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w="1667" cap="flat">
            <a:noFill/>
            <a:prstDash val="solid"/>
            <a:miter/>
          </a:ln>
        </p:spPr>
        <p:txBody>
          <a:bodyPr rtlCol="0" anchor="ctr"/>
          <a:lstStyle/>
          <a:p>
            <a:pPr algn="ctr"/>
            <a:r>
              <a:rPr lang="es-ES" sz="4000" i="1">
                <a:solidFill>
                  <a:schemeClr val="bg1"/>
                </a:solidFill>
              </a:rPr>
              <a:t>n</a:t>
            </a:r>
          </a:p>
        </p:txBody>
      </p:sp>
    </p:spTree>
    <p:custDataLst>
      <p:tags r:id="rId1"/>
    </p:custDataLst>
    <p:extLst>
      <p:ext uri="{BB962C8B-B14F-4D97-AF65-F5344CB8AC3E}">
        <p14:creationId xmlns:p14="http://schemas.microsoft.com/office/powerpoint/2010/main" val="2912023781"/>
      </p:ext>
    </p:extLst>
  </p:cSld>
  <p:clrMapOvr>
    <a:masterClrMapping/>
  </p:clrMapOvr>
  <mc:AlternateContent xmlns:mc="http://schemas.openxmlformats.org/markup-compatibility/2006" xmlns:p159="http://schemas.microsoft.com/office/powerpoint/2015/09/main">
    <mc:Choice Requires="p159">
      <p:transition spd="med" advClick="0" advTm="4090">
        <p159:morph option="byObject"/>
      </p:transition>
    </mc:Choice>
    <mc:Fallback xmlns="">
      <p:transition spd="med" advClick="0" advTm="40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s-ES"/>
              <a:t>Aggregation and dissagregation</a:t>
            </a:r>
            <a:endParaRPr lang="en-NO" dirty="0"/>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6703533" y="1570883"/>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Dissagregate</a:t>
            </a:r>
            <a:endParaRPr lang="es-ES" sz="2400" dirty="0"/>
          </a:p>
        </p:txBody>
      </p:sp>
      <p:sp>
        <p:nvSpPr>
          <p:cNvPr id="46" name="Rectangle: Rounded Corners 17">
            <a:extLst>
              <a:ext uri="{FF2B5EF4-FFF2-40B4-BE49-F238E27FC236}">
                <a16:creationId xmlns:a16="http://schemas.microsoft.com/office/drawing/2014/main" id="{4EB602D4-AC82-4FE9-9015-D1BDE1F68CD7}"/>
              </a:ext>
            </a:extLst>
          </p:cNvPr>
          <p:cNvSpPr/>
          <p:nvPr/>
        </p:nvSpPr>
        <p:spPr>
          <a:xfrm>
            <a:off x="2531696" y="1583327"/>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Aggregate</a:t>
            </a:r>
            <a:endParaRPr lang="es-ES" sz="2400" dirty="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240816"/>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231816"/>
                <a:ext cx="18000" cy="18000"/>
              </a:xfrm>
              <a:prstGeom prst="rect">
                <a:avLst/>
              </a:prstGeom>
            </p:spPr>
          </p:pic>
        </mc:Fallback>
      </mc:AlternateContent>
      <p:grpSp>
        <p:nvGrpSpPr>
          <p:cNvPr id="20" name="Group 19">
            <a:extLst>
              <a:ext uri="{FF2B5EF4-FFF2-40B4-BE49-F238E27FC236}">
                <a16:creationId xmlns:a16="http://schemas.microsoft.com/office/drawing/2014/main" id="{D6624532-A7A9-4EB7-863D-BC395277FEC8}"/>
              </a:ext>
            </a:extLst>
          </p:cNvPr>
          <p:cNvGrpSpPr/>
          <p:nvPr/>
        </p:nvGrpSpPr>
        <p:grpSpPr>
          <a:xfrm>
            <a:off x="4816229" y="2911865"/>
            <a:ext cx="20959" cy="20959"/>
            <a:chOff x="7035459" y="3310846"/>
            <a:chExt cx="27360" cy="27360"/>
          </a:xfrm>
        </p:grpSpPr>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BA9E138C-81B7-4D3E-BD0F-6043E0D510AA}"/>
                    </a:ext>
                  </a:extLst>
                </p14:cNvPr>
                <p14:cNvContentPartPr/>
                <p14:nvPr/>
              </p14:nvContentPartPr>
              <p14:xfrm>
                <a:off x="7035459" y="3337846"/>
                <a:ext cx="360" cy="360"/>
              </p14:xfrm>
            </p:contentPart>
          </mc:Choice>
          <mc:Fallback xmlns="">
            <p:pic>
              <p:nvPicPr>
                <p:cNvPr id="21" name="Ink 20">
                  <a:extLst>
                    <a:ext uri="{FF2B5EF4-FFF2-40B4-BE49-F238E27FC236}">
                      <a16:creationId xmlns:a16="http://schemas.microsoft.com/office/drawing/2014/main" id="{BA9E138C-81B7-4D3E-BD0F-6043E0D510AA}"/>
                    </a:ext>
                  </a:extLst>
                </p:cNvPr>
                <p:cNvPicPr/>
                <p:nvPr/>
              </p:nvPicPr>
              <p:blipFill>
                <a:blip r:embed="rId7"/>
                <a:stretch>
                  <a:fillRect/>
                </a:stretch>
              </p:blipFill>
              <p:spPr>
                <a:xfrm>
                  <a:off x="7026459" y="3328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24A9F6C2-82DE-4593-8087-A537D70E304C}"/>
                    </a:ext>
                  </a:extLst>
                </p14:cNvPr>
                <p14:cNvContentPartPr/>
                <p14:nvPr/>
              </p14:nvContentPartPr>
              <p14:xfrm>
                <a:off x="7035459" y="3310846"/>
                <a:ext cx="27360" cy="14400"/>
              </p14:xfrm>
            </p:contentPart>
          </mc:Choice>
          <mc:Fallback xmlns="">
            <p:pic>
              <p:nvPicPr>
                <p:cNvPr id="22" name="Ink 21">
                  <a:extLst>
                    <a:ext uri="{FF2B5EF4-FFF2-40B4-BE49-F238E27FC236}">
                      <a16:creationId xmlns:a16="http://schemas.microsoft.com/office/drawing/2014/main" id="{24A9F6C2-82DE-4593-8087-A537D70E304C}"/>
                    </a:ext>
                  </a:extLst>
                </p:cNvPr>
                <p:cNvPicPr/>
                <p:nvPr/>
              </p:nvPicPr>
              <p:blipFill>
                <a:blip r:embed="rId9"/>
                <a:stretch>
                  <a:fillRect/>
                </a:stretch>
              </p:blipFill>
              <p:spPr>
                <a:xfrm>
                  <a:off x="7023666" y="3299233"/>
                  <a:ext cx="50474" cy="371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4692C79C-A7EE-4993-AA27-D777B150BF78}"/>
                  </a:ext>
                </a:extLst>
              </p14:cNvPr>
              <p14:cNvContentPartPr/>
              <p14:nvPr/>
            </p14:nvContentPartPr>
            <p14:xfrm>
              <a:off x="4847393" y="2932549"/>
              <a:ext cx="276" cy="276"/>
            </p14:xfrm>
          </p:contentPart>
        </mc:Choice>
        <mc:Fallback xmlns="">
          <p:pic>
            <p:nvPicPr>
              <p:cNvPr id="27" name="Ink 26">
                <a:extLst>
                  <a:ext uri="{FF2B5EF4-FFF2-40B4-BE49-F238E27FC236}">
                    <a16:creationId xmlns:a16="http://schemas.microsoft.com/office/drawing/2014/main" id="{4692C79C-A7EE-4993-AA27-D777B150BF78}"/>
                  </a:ext>
                </a:extLst>
              </p:cNvPr>
              <p:cNvPicPr/>
              <p:nvPr/>
            </p:nvPicPr>
            <p:blipFill>
              <a:blip r:embed="rId5"/>
              <a:stretch>
                <a:fillRect/>
              </a:stretch>
            </p:blipFill>
            <p:spPr>
              <a:xfrm>
                <a:off x="4840493" y="2925649"/>
                <a:ext cx="13800" cy="13800"/>
              </a:xfrm>
              <a:prstGeom prst="rect">
                <a:avLst/>
              </a:prstGeom>
            </p:spPr>
          </p:pic>
        </mc:Fallback>
      </mc:AlternateContent>
      <p:sp>
        <p:nvSpPr>
          <p:cNvPr id="29" name="Free Form 4">
            <a:extLst>
              <a:ext uri="{FF2B5EF4-FFF2-40B4-BE49-F238E27FC236}">
                <a16:creationId xmlns:a16="http://schemas.microsoft.com/office/drawing/2014/main" id="{71671C01-409C-4A2C-95D9-1E2621318849}"/>
              </a:ext>
            </a:extLst>
          </p:cNvPr>
          <p:cNvSpPr/>
          <p:nvPr/>
        </p:nvSpPr>
        <p:spPr>
          <a:xfrm>
            <a:off x="4858664" y="3665333"/>
            <a:ext cx="921736" cy="1250963"/>
          </a:xfrm>
          <a:custGeom>
            <a:avLst/>
            <a:gdLst/>
            <a:ahLst/>
            <a:cxnLst/>
            <a:rect l="0" t="0" r="0" b="0"/>
            <a:pathLst>
              <a:path w="2370002" h="3216526">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w="0" cap="flat" cmpd="sng">
            <a:solidFill>
              <a:schemeClr val="accent5">
                <a:lumMod val="75000"/>
              </a:schemeClr>
            </a:solidFill>
            <a:prstDash val="solid"/>
            <a:miter lim="800000"/>
          </a:ln>
        </p:spPr>
        <p:txBody>
          <a:bodyPr wrap="square" anchor="ctr">
            <a:spAutoFit/>
          </a:bodyPr>
          <a:lstStyle/>
          <a:p>
            <a:pPr algn="ctr"/>
            <a:endParaRPr lang="en-US" dirty="0"/>
          </a:p>
        </p:txBody>
      </p:sp>
      <p:sp>
        <p:nvSpPr>
          <p:cNvPr id="30" name="Free Form 5">
            <a:extLst>
              <a:ext uri="{FF2B5EF4-FFF2-40B4-BE49-F238E27FC236}">
                <a16:creationId xmlns:a16="http://schemas.microsoft.com/office/drawing/2014/main" id="{3696BF05-421C-4C1B-BDC0-A2F695445208}"/>
              </a:ext>
            </a:extLst>
          </p:cNvPr>
          <p:cNvSpPr/>
          <p:nvPr/>
        </p:nvSpPr>
        <p:spPr>
          <a:xfrm>
            <a:off x="2730594" y="2553149"/>
            <a:ext cx="921736" cy="1254136"/>
          </a:xfrm>
          <a:custGeom>
            <a:avLst/>
            <a:gdLst/>
            <a:ahLst/>
            <a:cxnLst/>
            <a:rect l="0" t="0" r="0" b="0"/>
            <a:pathLst>
              <a:path w="2370002" h="3224684">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w="0" cap="flat" cmpd="sng">
            <a:solidFill>
              <a:schemeClr val="accent5">
                <a:lumMod val="75000"/>
              </a:schemeClr>
            </a:solidFill>
            <a:prstDash val="solid"/>
            <a:miter lim="800000"/>
          </a:ln>
        </p:spPr>
        <p:txBody>
          <a:bodyPr wrap="square" anchor="ctr">
            <a:spAutoFit/>
          </a:bodyPr>
          <a:lstStyle/>
          <a:p>
            <a:pPr algn="ctr"/>
            <a:endParaRPr lang="en-US" dirty="0">
              <a:solidFill>
                <a:schemeClr val="tx2"/>
              </a:solidFill>
            </a:endParaRPr>
          </a:p>
        </p:txBody>
      </p:sp>
      <p:sp>
        <p:nvSpPr>
          <p:cNvPr id="31" name="Free Form 6">
            <a:extLst>
              <a:ext uri="{FF2B5EF4-FFF2-40B4-BE49-F238E27FC236}">
                <a16:creationId xmlns:a16="http://schemas.microsoft.com/office/drawing/2014/main" id="{5613BCB8-3C79-4560-B603-14D6BE72BB41}"/>
              </a:ext>
            </a:extLst>
          </p:cNvPr>
          <p:cNvSpPr/>
          <p:nvPr/>
        </p:nvSpPr>
        <p:spPr>
          <a:xfrm>
            <a:off x="2515707" y="4053661"/>
            <a:ext cx="1254730" cy="920274"/>
          </a:xfrm>
          <a:custGeom>
            <a:avLst/>
            <a:gdLst/>
            <a:ahLst/>
            <a:cxnLst/>
            <a:rect l="0" t="0" r="0" b="0"/>
            <a:pathLst>
              <a:path w="3226213" h="2366245">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w="0" cap="flat" cmpd="sng">
            <a:solidFill>
              <a:schemeClr val="accent5">
                <a:lumMod val="75000"/>
              </a:schemeClr>
            </a:solidFill>
            <a:prstDash val="solid"/>
            <a:miter lim="800000"/>
          </a:ln>
        </p:spPr>
        <p:txBody>
          <a:bodyPr wrap="square" anchor="ctr">
            <a:spAutoFit/>
          </a:bodyPr>
          <a:lstStyle/>
          <a:p>
            <a:pPr algn="ctr"/>
            <a:endParaRPr lang="en-US" dirty="0"/>
          </a:p>
        </p:txBody>
      </p:sp>
      <p:sp>
        <p:nvSpPr>
          <p:cNvPr id="32" name="Free Form 7">
            <a:extLst>
              <a:ext uri="{FF2B5EF4-FFF2-40B4-BE49-F238E27FC236}">
                <a16:creationId xmlns:a16="http://schemas.microsoft.com/office/drawing/2014/main" id="{E5DA852F-A818-4F48-91E0-BACD58A1A2E4}"/>
              </a:ext>
            </a:extLst>
          </p:cNvPr>
          <p:cNvSpPr/>
          <p:nvPr/>
        </p:nvSpPr>
        <p:spPr>
          <a:xfrm>
            <a:off x="4338368" y="2536527"/>
            <a:ext cx="1254730" cy="920274"/>
          </a:xfrm>
          <a:custGeom>
            <a:avLst/>
            <a:gdLst/>
            <a:ahLst/>
            <a:cxnLst/>
            <a:rect l="0" t="0" r="0" b="0"/>
            <a:pathLst>
              <a:path w="3226213" h="2366245">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w="0" cap="flat" cmpd="sng">
            <a:solidFill>
              <a:schemeClr val="accent5">
                <a:lumMod val="75000"/>
              </a:schemeClr>
            </a:solidFill>
            <a:prstDash val="solid"/>
            <a:miter lim="800000"/>
          </a:ln>
        </p:spPr>
        <p:txBody>
          <a:bodyPr wrap="square" anchor="ctr">
            <a:spAutoFit/>
          </a:bodyPr>
          <a:lstStyle/>
          <a:p>
            <a:pPr algn="ctr"/>
            <a:endParaRPr lang="en-US" dirty="0"/>
          </a:p>
        </p:txBody>
      </p:sp>
      <p:sp>
        <p:nvSpPr>
          <p:cNvPr id="34" name="Free Form 4">
            <a:extLst>
              <a:ext uri="{FF2B5EF4-FFF2-40B4-BE49-F238E27FC236}">
                <a16:creationId xmlns:a16="http://schemas.microsoft.com/office/drawing/2014/main" id="{E5930E56-16F4-4BA7-9BDC-D80B479FB640}"/>
              </a:ext>
            </a:extLst>
          </p:cNvPr>
          <p:cNvSpPr/>
          <p:nvPr/>
        </p:nvSpPr>
        <p:spPr>
          <a:xfrm>
            <a:off x="8104956" y="3294218"/>
            <a:ext cx="921736" cy="1250963"/>
          </a:xfrm>
          <a:custGeom>
            <a:avLst/>
            <a:gdLst/>
            <a:ahLst/>
            <a:cxnLst/>
            <a:rect l="0" t="0" r="0" b="0"/>
            <a:pathLst>
              <a:path w="2370002" h="3216526">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w="0" cap="flat" cmpd="sng">
            <a:solidFill>
              <a:schemeClr val="accent5">
                <a:lumMod val="75000"/>
              </a:schemeClr>
            </a:solidFill>
            <a:prstDash val="solid"/>
            <a:miter lim="800000"/>
          </a:ln>
        </p:spPr>
        <p:txBody>
          <a:bodyPr wrap="square" anchor="ctr">
            <a:spAutoFit/>
          </a:bodyPr>
          <a:lstStyle/>
          <a:p>
            <a:pPr algn="ctr"/>
            <a:endParaRPr lang="en-US"/>
          </a:p>
        </p:txBody>
      </p:sp>
      <p:sp>
        <p:nvSpPr>
          <p:cNvPr id="35" name="Free Form 5">
            <a:extLst>
              <a:ext uri="{FF2B5EF4-FFF2-40B4-BE49-F238E27FC236}">
                <a16:creationId xmlns:a16="http://schemas.microsoft.com/office/drawing/2014/main" id="{F78AFF82-B1FF-484E-BCE7-428E7C6CE7D7}"/>
              </a:ext>
            </a:extLst>
          </p:cNvPr>
          <p:cNvSpPr/>
          <p:nvPr/>
        </p:nvSpPr>
        <p:spPr>
          <a:xfrm>
            <a:off x="7183232" y="2713396"/>
            <a:ext cx="921736" cy="1254136"/>
          </a:xfrm>
          <a:custGeom>
            <a:avLst/>
            <a:gdLst/>
            <a:ahLst/>
            <a:cxnLst/>
            <a:rect l="0" t="0" r="0" b="0"/>
            <a:pathLst>
              <a:path w="2370002" h="3224684">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w="0" cap="flat" cmpd="sng">
            <a:solidFill>
              <a:schemeClr val="accent5">
                <a:lumMod val="75000"/>
              </a:schemeClr>
            </a:solidFill>
            <a:prstDash val="solid"/>
            <a:miter lim="800000"/>
          </a:ln>
        </p:spPr>
        <p:txBody>
          <a:bodyPr wrap="square" anchor="ctr">
            <a:spAutoFit/>
          </a:bodyPr>
          <a:lstStyle/>
          <a:p>
            <a:pPr algn="ctr"/>
            <a:endParaRPr lang="en-US" dirty="0">
              <a:solidFill>
                <a:schemeClr val="tx2"/>
              </a:solidFill>
            </a:endParaRPr>
          </a:p>
        </p:txBody>
      </p:sp>
      <p:sp>
        <p:nvSpPr>
          <p:cNvPr id="36" name="Free Form 6">
            <a:extLst>
              <a:ext uri="{FF2B5EF4-FFF2-40B4-BE49-F238E27FC236}">
                <a16:creationId xmlns:a16="http://schemas.microsoft.com/office/drawing/2014/main" id="{4852A6A3-57C4-4B71-9789-0DC186B33529}"/>
              </a:ext>
            </a:extLst>
          </p:cNvPr>
          <p:cNvSpPr/>
          <p:nvPr/>
        </p:nvSpPr>
        <p:spPr>
          <a:xfrm>
            <a:off x="7183232" y="3624907"/>
            <a:ext cx="1254730" cy="920274"/>
          </a:xfrm>
          <a:custGeom>
            <a:avLst/>
            <a:gdLst/>
            <a:ahLst/>
            <a:cxnLst/>
            <a:rect l="0" t="0" r="0" b="0"/>
            <a:pathLst>
              <a:path w="3226213" h="2366245">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w="0" cap="flat" cmpd="sng">
            <a:solidFill>
              <a:schemeClr val="accent5">
                <a:lumMod val="75000"/>
              </a:schemeClr>
            </a:solidFill>
            <a:prstDash val="solid"/>
            <a:miter lim="800000"/>
          </a:ln>
        </p:spPr>
        <p:txBody>
          <a:bodyPr wrap="square" anchor="ctr">
            <a:spAutoFit/>
          </a:bodyPr>
          <a:lstStyle/>
          <a:p>
            <a:pPr algn="ctr"/>
            <a:endParaRPr lang="en-US" dirty="0"/>
          </a:p>
        </p:txBody>
      </p:sp>
      <p:sp>
        <p:nvSpPr>
          <p:cNvPr id="37" name="Free Form 7">
            <a:extLst>
              <a:ext uri="{FF2B5EF4-FFF2-40B4-BE49-F238E27FC236}">
                <a16:creationId xmlns:a16="http://schemas.microsoft.com/office/drawing/2014/main" id="{C56D417D-6A03-4825-BF5F-109A2E6E231F}"/>
              </a:ext>
            </a:extLst>
          </p:cNvPr>
          <p:cNvSpPr/>
          <p:nvPr/>
        </p:nvSpPr>
        <p:spPr>
          <a:xfrm>
            <a:off x="7771962" y="2712846"/>
            <a:ext cx="1254730" cy="920274"/>
          </a:xfrm>
          <a:custGeom>
            <a:avLst/>
            <a:gdLst/>
            <a:ahLst/>
            <a:cxnLst/>
            <a:rect l="0" t="0" r="0" b="0"/>
            <a:pathLst>
              <a:path w="3226213" h="2366245">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w="0" cap="flat" cmpd="sng">
            <a:solidFill>
              <a:schemeClr val="accent5">
                <a:lumMod val="75000"/>
              </a:schemeClr>
            </a:solidFill>
            <a:prstDash val="solid"/>
            <a:miter lim="800000"/>
          </a:ln>
        </p:spPr>
        <p:txBody>
          <a:bodyPr wrap="square" anchor="ctr">
            <a:spAutoFit/>
          </a:bodyPr>
          <a:lstStyle/>
          <a:p>
            <a:pPr algn="ctr"/>
            <a:endParaRPr lang="en-US" dirty="0"/>
          </a:p>
        </p:txBody>
      </p:sp>
      <p:sp>
        <p:nvSpPr>
          <p:cNvPr id="38" name="TextBox 37">
            <a:extLst>
              <a:ext uri="{FF2B5EF4-FFF2-40B4-BE49-F238E27FC236}">
                <a16:creationId xmlns:a16="http://schemas.microsoft.com/office/drawing/2014/main" id="{57EBF237-112D-473C-B77C-1B5069A5EA6A}"/>
              </a:ext>
            </a:extLst>
          </p:cNvPr>
          <p:cNvSpPr txBox="1"/>
          <p:nvPr/>
        </p:nvSpPr>
        <p:spPr>
          <a:xfrm>
            <a:off x="2282900" y="5229416"/>
            <a:ext cx="3729187" cy="461665"/>
          </a:xfrm>
          <a:prstGeom prst="rect">
            <a:avLst/>
          </a:prstGeom>
          <a:noFill/>
        </p:spPr>
        <p:txBody>
          <a:bodyPr wrap="square" rtlCol="0">
            <a:spAutoFit/>
          </a:bodyPr>
          <a:lstStyle/>
          <a:p>
            <a:pPr algn="ctr">
              <a:buClr>
                <a:srgbClr val="008CCF"/>
              </a:buClr>
            </a:pPr>
            <a:r>
              <a:rPr lang="en-GB" sz="2400" b="0" i="0" u="none" strike="noStrike" kern="1200" cap="none" dirty="0">
                <a:solidFill>
                  <a:schemeClr val="tx1"/>
                </a:solidFill>
                <a:effectLst/>
                <a:ea typeface="Lato"/>
                <a:cs typeface="Lato"/>
                <a:sym typeface="Lato"/>
              </a:rPr>
              <a:t>Adding things together</a:t>
            </a:r>
            <a:endParaRPr lang="es-ES" sz="2400" dirty="0"/>
          </a:p>
        </p:txBody>
      </p:sp>
      <p:sp>
        <p:nvSpPr>
          <p:cNvPr id="39" name="TextBox 38">
            <a:extLst>
              <a:ext uri="{FF2B5EF4-FFF2-40B4-BE49-F238E27FC236}">
                <a16:creationId xmlns:a16="http://schemas.microsoft.com/office/drawing/2014/main" id="{251A4A6D-D0DB-4407-85B8-8D60E28E019A}"/>
              </a:ext>
            </a:extLst>
          </p:cNvPr>
          <p:cNvSpPr txBox="1"/>
          <p:nvPr/>
        </p:nvSpPr>
        <p:spPr>
          <a:xfrm>
            <a:off x="6425216" y="5041193"/>
            <a:ext cx="3519289" cy="830997"/>
          </a:xfrm>
          <a:prstGeom prst="rect">
            <a:avLst/>
          </a:prstGeom>
          <a:noFill/>
        </p:spPr>
        <p:txBody>
          <a:bodyPr wrap="square" rtlCol="0">
            <a:spAutoFit/>
          </a:bodyPr>
          <a:lstStyle/>
          <a:p>
            <a:pPr algn="ctr">
              <a:buClr>
                <a:srgbClr val="008CCF"/>
              </a:buClr>
            </a:pPr>
            <a:r>
              <a:rPr lang="en-GB" sz="2400" b="0" i="0" u="none" strike="noStrike" kern="1200" cap="none" dirty="0">
                <a:solidFill>
                  <a:schemeClr val="tx1"/>
                </a:solidFill>
                <a:effectLst/>
                <a:ea typeface="Lato"/>
                <a:cs typeface="Lato"/>
                <a:sym typeface="Lato"/>
              </a:rPr>
              <a:t>Separate it into its components parts</a:t>
            </a:r>
            <a:endParaRPr lang="es-ES" sz="2400" dirty="0"/>
          </a:p>
        </p:txBody>
      </p:sp>
      <p:sp>
        <p:nvSpPr>
          <p:cNvPr id="25" name="Free Form 5" hidden="1">
            <a:extLst>
              <a:ext uri="{FF2B5EF4-FFF2-40B4-BE49-F238E27FC236}">
                <a16:creationId xmlns:a16="http://schemas.microsoft.com/office/drawing/2014/main" id="{B33444B3-4B6D-4CD9-A0F4-3AADB00A6F48}"/>
              </a:ext>
            </a:extLst>
          </p:cNvPr>
          <p:cNvSpPr/>
          <p:nvPr/>
        </p:nvSpPr>
        <p:spPr>
          <a:xfrm>
            <a:off x="2701154" y="3014613"/>
            <a:ext cx="921736" cy="1254136"/>
          </a:xfrm>
          <a:custGeom>
            <a:avLst/>
            <a:gdLst/>
            <a:ahLst/>
            <a:cxnLst/>
            <a:rect l="0" t="0" r="0" b="0"/>
            <a:pathLst>
              <a:path w="2370002" h="3224684">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bg1"/>
          </a:solidFill>
          <a:ln w="0" cap="flat" cmpd="sng">
            <a:solidFill>
              <a:schemeClr val="accent5">
                <a:lumMod val="75000"/>
              </a:schemeClr>
            </a:solidFill>
            <a:prstDash val="solid"/>
            <a:miter lim="800000"/>
          </a:ln>
        </p:spPr>
        <p:txBody>
          <a:bodyPr wrap="square" anchor="ctr">
            <a:spAutoFit/>
          </a:bodyPr>
          <a:lstStyle/>
          <a:p>
            <a:pPr algn="ctr"/>
            <a:endParaRPr lang="en-US" dirty="0">
              <a:solidFill>
                <a:schemeClr val="tx2"/>
              </a:solidFill>
            </a:endParaRPr>
          </a:p>
        </p:txBody>
      </p:sp>
      <p:sp>
        <p:nvSpPr>
          <p:cNvPr id="26" name="Free Form 7" hidden="1">
            <a:extLst>
              <a:ext uri="{FF2B5EF4-FFF2-40B4-BE49-F238E27FC236}">
                <a16:creationId xmlns:a16="http://schemas.microsoft.com/office/drawing/2014/main" id="{1D538447-C223-4040-8B40-FF6F4C745543}"/>
              </a:ext>
            </a:extLst>
          </p:cNvPr>
          <p:cNvSpPr/>
          <p:nvPr/>
        </p:nvSpPr>
        <p:spPr>
          <a:xfrm>
            <a:off x="3290646" y="3018594"/>
            <a:ext cx="1254730" cy="920274"/>
          </a:xfrm>
          <a:custGeom>
            <a:avLst/>
            <a:gdLst/>
            <a:ahLst/>
            <a:cxnLst/>
            <a:rect l="0" t="0" r="0" b="0"/>
            <a:pathLst>
              <a:path w="3226213" h="2366245">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bg1"/>
          </a:solidFill>
          <a:ln w="0" cap="flat" cmpd="sng">
            <a:solidFill>
              <a:schemeClr val="accent5">
                <a:lumMod val="75000"/>
              </a:schemeClr>
            </a:solidFill>
            <a:prstDash val="solid"/>
            <a:miter lim="800000"/>
          </a:ln>
        </p:spPr>
        <p:txBody>
          <a:bodyPr wrap="square" anchor="ctr">
            <a:spAutoFit/>
          </a:bodyPr>
          <a:lstStyle/>
          <a:p>
            <a:pPr algn="ctr"/>
            <a:endParaRPr lang="en-US" dirty="0">
              <a:solidFill>
                <a:schemeClr val="tx2"/>
              </a:solidFill>
            </a:endParaRPr>
          </a:p>
        </p:txBody>
      </p:sp>
      <p:sp>
        <p:nvSpPr>
          <p:cNvPr id="28" name="Free Form 6" hidden="1">
            <a:extLst>
              <a:ext uri="{FF2B5EF4-FFF2-40B4-BE49-F238E27FC236}">
                <a16:creationId xmlns:a16="http://schemas.microsoft.com/office/drawing/2014/main" id="{4C02613E-86D7-40B0-BCDC-B958870D4451}"/>
              </a:ext>
            </a:extLst>
          </p:cNvPr>
          <p:cNvSpPr/>
          <p:nvPr/>
        </p:nvSpPr>
        <p:spPr>
          <a:xfrm>
            <a:off x="2699652" y="3929413"/>
            <a:ext cx="1254730" cy="920274"/>
          </a:xfrm>
          <a:custGeom>
            <a:avLst/>
            <a:gdLst/>
            <a:ahLst/>
            <a:cxnLst/>
            <a:rect l="0" t="0" r="0" b="0"/>
            <a:pathLst>
              <a:path w="3226213" h="2366245">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bg1"/>
          </a:solidFill>
          <a:ln w="0" cap="flat" cmpd="sng">
            <a:solidFill>
              <a:schemeClr val="accent5">
                <a:lumMod val="75000"/>
              </a:schemeClr>
            </a:solidFill>
            <a:prstDash val="solid"/>
            <a:miter lim="800000"/>
          </a:ln>
        </p:spPr>
        <p:txBody>
          <a:bodyPr wrap="square" anchor="ctr">
            <a:spAutoFit/>
          </a:bodyPr>
          <a:lstStyle/>
          <a:p>
            <a:pPr algn="ctr"/>
            <a:endParaRPr lang="en-US" dirty="0">
              <a:solidFill>
                <a:schemeClr val="tx2"/>
              </a:solidFill>
            </a:endParaRPr>
          </a:p>
        </p:txBody>
      </p:sp>
      <p:sp>
        <p:nvSpPr>
          <p:cNvPr id="33" name="Free Form 4" hidden="1">
            <a:extLst>
              <a:ext uri="{FF2B5EF4-FFF2-40B4-BE49-F238E27FC236}">
                <a16:creationId xmlns:a16="http://schemas.microsoft.com/office/drawing/2014/main" id="{DD410168-D1D9-41AF-AB37-8E3093AC7F9C}"/>
              </a:ext>
            </a:extLst>
          </p:cNvPr>
          <p:cNvSpPr/>
          <p:nvPr/>
        </p:nvSpPr>
        <p:spPr>
          <a:xfrm>
            <a:off x="3622460" y="3608027"/>
            <a:ext cx="921736" cy="1250963"/>
          </a:xfrm>
          <a:custGeom>
            <a:avLst/>
            <a:gdLst/>
            <a:ahLst/>
            <a:cxnLst/>
            <a:rect l="0" t="0" r="0" b="0"/>
            <a:pathLst>
              <a:path w="2370002" h="3216526">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bg1"/>
          </a:solidFill>
          <a:ln w="0" cap="flat" cmpd="sng">
            <a:solidFill>
              <a:schemeClr val="accent5">
                <a:lumMod val="75000"/>
              </a:schemeClr>
            </a:solidFill>
            <a:prstDash val="solid"/>
            <a:miter lim="800000"/>
          </a:ln>
        </p:spPr>
        <p:txBody>
          <a:bodyPr wrap="square" anchor="ctr">
            <a:spAutoFit/>
          </a:bodyPr>
          <a:lstStyle/>
          <a:p>
            <a:pPr algn="ctr"/>
            <a:endParaRPr lang="en-US" dirty="0">
              <a:solidFill>
                <a:schemeClr val="tx2"/>
              </a:solidFill>
            </a:endParaRPr>
          </a:p>
        </p:txBody>
      </p:sp>
    </p:spTree>
    <p:custDataLst>
      <p:tags r:id="rId1"/>
    </p:custDataLst>
    <p:extLst>
      <p:ext uri="{BB962C8B-B14F-4D97-AF65-F5344CB8AC3E}">
        <p14:creationId xmlns:p14="http://schemas.microsoft.com/office/powerpoint/2010/main" val="847967522"/>
      </p:ext>
    </p:extLst>
  </p:cSld>
  <p:clrMapOvr>
    <a:masterClrMapping/>
  </p:clrMapOvr>
  <mc:AlternateContent xmlns:mc="http://schemas.openxmlformats.org/markup-compatibility/2006" xmlns:p159="http://schemas.microsoft.com/office/powerpoint/2015/09/main">
    <mc:Choice Requires="p159">
      <p:transition advClick="0" advTm="11090">
        <p159:morph option="byObject"/>
      </p:transition>
    </mc:Choice>
    <mc:Fallback xmlns="">
      <p:transition advClick="0" advTm="110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49" presetClass="path" presetSubtype="0" accel="50000" decel="50000" fill="hold" grpId="1" nodeType="clickEffect">
                                  <p:stCondLst>
                                    <p:cond delay="0"/>
                                  </p:stCondLst>
                                  <p:childTnLst>
                                    <p:animMotion origin="layout" path="M 1.25E-6 0.00069 L 0.02995 0.02338 " pathEditMode="relative" rAng="0" ptsTypes="AA">
                                      <p:cBhvr>
                                        <p:cTn id="23" dur="1000" fill="hold"/>
                                        <p:tgtEl>
                                          <p:spTgt spid="30"/>
                                        </p:tgtEl>
                                        <p:attrNameLst>
                                          <p:attrName>ppt_x</p:attrName>
                                          <p:attrName>ppt_y</p:attrName>
                                        </p:attrNameLst>
                                      </p:cBhvr>
                                      <p:rCtr x="1497" y="1134"/>
                                    </p:animMotion>
                                  </p:childTnLst>
                                </p:cTn>
                              </p:par>
                              <p:par>
                                <p:cTn id="24" presetID="42" presetClass="path" presetSubtype="0" accel="50000" decel="50000" fill="hold" grpId="1" nodeType="withEffect">
                                  <p:stCondLst>
                                    <p:cond delay="0"/>
                                  </p:stCondLst>
                                  <p:childTnLst>
                                    <p:animMotion origin="layout" path="M -1.66667E-6 2.96296E-6 L -0.05482 0.02592 " pathEditMode="relative" rAng="0" ptsTypes="AA">
                                      <p:cBhvr>
                                        <p:cTn id="25" dur="1000" fill="hold"/>
                                        <p:tgtEl>
                                          <p:spTgt spid="32"/>
                                        </p:tgtEl>
                                        <p:attrNameLst>
                                          <p:attrName>ppt_x</p:attrName>
                                          <p:attrName>ppt_y</p:attrName>
                                        </p:attrNameLst>
                                      </p:cBhvr>
                                      <p:rCtr x="-2747" y="1296"/>
                                    </p:animMotion>
                                  </p:childTnLst>
                                </p:cTn>
                              </p:par>
                              <p:par>
                                <p:cTn id="26" presetID="56" presetClass="path" presetSubtype="0" accel="50000" decel="50000" fill="hold" grpId="1" nodeType="withEffect">
                                  <p:stCondLst>
                                    <p:cond delay="0"/>
                                  </p:stCondLst>
                                  <p:childTnLst>
                                    <p:animMotion origin="layout" path="M -0.00716 -0.00717 L 0.04727 -0.0618 " pathEditMode="relative" rAng="0" ptsTypes="AA">
                                      <p:cBhvr>
                                        <p:cTn id="27" dur="1000" fill="hold"/>
                                        <p:tgtEl>
                                          <p:spTgt spid="31"/>
                                        </p:tgtEl>
                                        <p:attrNameLst>
                                          <p:attrName>ppt_x</p:attrName>
                                          <p:attrName>ppt_y</p:attrName>
                                        </p:attrNameLst>
                                      </p:cBhvr>
                                      <p:rCtr x="2721" y="-2731"/>
                                    </p:animMotion>
                                  </p:childTnLst>
                                </p:cTn>
                              </p:par>
                              <p:par>
                                <p:cTn id="28" presetID="64" presetClass="path" presetSubtype="0" accel="50000" decel="50000" fill="hold" grpId="1" nodeType="withEffect">
                                  <p:stCondLst>
                                    <p:cond delay="0"/>
                                  </p:stCondLst>
                                  <p:childTnLst>
                                    <p:animMotion origin="layout" path="M -0.00469 -0.00787 L -0.06953 -0.05347 " pathEditMode="relative" rAng="0" ptsTypes="AA">
                                      <p:cBhvr>
                                        <p:cTn id="29" dur="1000" fill="hold"/>
                                        <p:tgtEl>
                                          <p:spTgt spid="29"/>
                                        </p:tgtEl>
                                        <p:attrNameLst>
                                          <p:attrName>ppt_x</p:attrName>
                                          <p:attrName>ppt_y</p:attrName>
                                        </p:attrNameLst>
                                      </p:cBhvr>
                                      <p:rCtr x="-3242" y="-2292"/>
                                    </p:animMotion>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42" presetClass="path" presetSubtype="0" accel="50000" decel="50000" fill="hold" grpId="1" nodeType="withEffect">
                                  <p:stCondLst>
                                    <p:cond delay="0"/>
                                  </p:stCondLst>
                                  <p:childTnLst>
                                    <p:animMotion origin="layout" path="M -3.125E-6 2.96296E-6 L -0.01093 -0.02014 " pathEditMode="relative" rAng="0" ptsTypes="AA">
                                      <p:cBhvr>
                                        <p:cTn id="58" dur="1000" fill="hold"/>
                                        <p:tgtEl>
                                          <p:spTgt spid="35"/>
                                        </p:tgtEl>
                                        <p:attrNameLst>
                                          <p:attrName>ppt_x</p:attrName>
                                          <p:attrName>ppt_y</p:attrName>
                                        </p:attrNameLst>
                                      </p:cBhvr>
                                      <p:rCtr x="-547" y="-1019"/>
                                    </p:animMotion>
                                  </p:childTnLst>
                                </p:cTn>
                              </p:par>
                              <p:par>
                                <p:cTn id="59" presetID="42" presetClass="path" presetSubtype="0" accel="50000" decel="50000" fill="hold" grpId="1" nodeType="withEffect">
                                  <p:stCondLst>
                                    <p:cond delay="0"/>
                                  </p:stCondLst>
                                  <p:childTnLst>
                                    <p:animMotion origin="layout" path="M -2.29167E-6 -1.48148E-6 L 0.01745 -0.02847 " pathEditMode="relative" rAng="0" ptsTypes="AA">
                                      <p:cBhvr>
                                        <p:cTn id="60" dur="1000" fill="hold"/>
                                        <p:tgtEl>
                                          <p:spTgt spid="37"/>
                                        </p:tgtEl>
                                        <p:attrNameLst>
                                          <p:attrName>ppt_x</p:attrName>
                                          <p:attrName>ppt_y</p:attrName>
                                        </p:attrNameLst>
                                      </p:cBhvr>
                                      <p:rCtr x="872" y="-1435"/>
                                    </p:animMotion>
                                  </p:childTnLst>
                                </p:cTn>
                              </p:par>
                              <p:par>
                                <p:cTn id="61" presetID="42" presetClass="path" presetSubtype="0" accel="50000" decel="50000" fill="hold" grpId="1" nodeType="withEffect">
                                  <p:stCondLst>
                                    <p:cond delay="0"/>
                                  </p:stCondLst>
                                  <p:childTnLst>
                                    <p:animMotion origin="layout" path="M 5E-6 -1.85185E-6 L -0.01432 0.0213 " pathEditMode="relative" rAng="0" ptsTypes="AA">
                                      <p:cBhvr>
                                        <p:cTn id="62" dur="1000" fill="hold"/>
                                        <p:tgtEl>
                                          <p:spTgt spid="36"/>
                                        </p:tgtEl>
                                        <p:attrNameLst>
                                          <p:attrName>ppt_x</p:attrName>
                                          <p:attrName>ppt_y</p:attrName>
                                        </p:attrNameLst>
                                      </p:cBhvr>
                                      <p:rCtr x="-716" y="1065"/>
                                    </p:animMotion>
                                  </p:childTnLst>
                                </p:cTn>
                              </p:par>
                              <p:par>
                                <p:cTn id="63" presetID="42" presetClass="path" presetSubtype="0" accel="50000" decel="50000" fill="hold" grpId="1" nodeType="withEffect">
                                  <p:stCondLst>
                                    <p:cond delay="0"/>
                                  </p:stCondLst>
                                  <p:childTnLst>
                                    <p:animMotion origin="layout" path="M -3.95833E-6 2.22222E-6 L 0.0168 0.0287 " pathEditMode="relative" rAng="0" ptsTypes="AA">
                                      <p:cBhvr>
                                        <p:cTn id="64" dur="1000" fill="hold"/>
                                        <p:tgtEl>
                                          <p:spTgt spid="34"/>
                                        </p:tgtEl>
                                        <p:attrNameLst>
                                          <p:attrName>ppt_x</p:attrName>
                                          <p:attrName>ppt_y</p:attrName>
                                        </p:attrNameLst>
                                      </p:cBhvr>
                                      <p:rCtr x="833" y="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6" grpId="0" animBg="1"/>
      <p:bldP spid="29" grpId="0" animBg="1"/>
      <p:bldP spid="29" grpId="1" animBg="1"/>
      <p:bldP spid="30" grpId="0" animBg="1"/>
      <p:bldP spid="30" grpId="1" animBg="1"/>
      <p:bldP spid="31" grpId="0" animBg="1"/>
      <p:bldP spid="31" grpId="1" animBg="1"/>
      <p:bldP spid="32" grpId="0" animBg="1"/>
      <p:bldP spid="32" grpId="1" animBg="1"/>
      <p:bldP spid="34" grpId="0" animBg="1"/>
      <p:bldP spid="34" grpId="1" animBg="1"/>
      <p:bldP spid="35" grpId="0" animBg="1"/>
      <p:bldP spid="35" grpId="1" animBg="1"/>
      <p:bldP spid="36" grpId="0" animBg="1"/>
      <p:bldP spid="36" grpId="1" animBg="1"/>
      <p:bldP spid="37" grpId="0" animBg="1"/>
      <p:bldP spid="37" grpId="1" animBg="1"/>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s-ES"/>
              <a:t>Examples of dissagregation</a:t>
            </a:r>
            <a:endParaRPr lang="en-NO" dirty="0"/>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4565456"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Dissagregate</a:t>
            </a:r>
            <a:endParaRPr lang="es-ES" sz="2400" dirty="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3" name="Group 4">
            <a:extLst>
              <a:ext uri="{FF2B5EF4-FFF2-40B4-BE49-F238E27FC236}">
                <a16:creationId xmlns:a16="http://schemas.microsoft.com/office/drawing/2014/main" id="{02A8A659-602F-4E5D-84B8-C5DB5BF0FD44}"/>
              </a:ext>
            </a:extLst>
          </p:cNvPr>
          <p:cNvGrpSpPr>
            <a:grpSpLocks noChangeAspect="1"/>
          </p:cNvGrpSpPr>
          <p:nvPr/>
        </p:nvGrpSpPr>
        <p:grpSpPr bwMode="auto">
          <a:xfrm>
            <a:off x="3852862" y="2919225"/>
            <a:ext cx="1533525" cy="1179513"/>
            <a:chOff x="2486" y="2160"/>
            <a:chExt cx="966" cy="743"/>
          </a:xfrm>
        </p:grpSpPr>
        <p:sp>
          <p:nvSpPr>
            <p:cNvPr id="4" name="AutoShape 3">
              <a:extLst>
                <a:ext uri="{FF2B5EF4-FFF2-40B4-BE49-F238E27FC236}">
                  <a16:creationId xmlns:a16="http://schemas.microsoft.com/office/drawing/2014/main" id="{881D4349-F387-4792-9D51-32F0F4CAB57D}"/>
                </a:ext>
              </a:extLst>
            </p:cNvPr>
            <p:cNvSpPr>
              <a:spLocks noChangeAspect="1" noChangeArrowheads="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365B9EF-B177-4586-B37E-8D68157A5EBD}"/>
                </a:ext>
              </a:extLst>
            </p:cNvPr>
            <p:cNvSpPr>
              <a:spLocks/>
            </p:cNvSpPr>
            <p:nvPr/>
          </p:nvSpPr>
          <p:spPr bwMode="auto">
            <a:xfrm>
              <a:off x="2497" y="2719"/>
              <a:ext cx="273" cy="178"/>
            </a:xfrm>
            <a:custGeom>
              <a:avLst/>
              <a:gdLst>
                <a:gd name="T0" fmla="*/ 1133 w 1171"/>
                <a:gd name="T1" fmla="*/ 442 h 764"/>
                <a:gd name="T2" fmla="*/ 1133 w 1171"/>
                <a:gd name="T3" fmla="*/ 442 h 764"/>
                <a:gd name="T4" fmla="*/ 1071 w 1171"/>
                <a:gd name="T5" fmla="*/ 305 h 764"/>
                <a:gd name="T6" fmla="*/ 912 w 1171"/>
                <a:gd name="T7" fmla="*/ 269 h 764"/>
                <a:gd name="T8" fmla="*/ 928 w 1171"/>
                <a:gd name="T9" fmla="*/ 35 h 764"/>
                <a:gd name="T10" fmla="*/ 859 w 1171"/>
                <a:gd name="T11" fmla="*/ 0 h 764"/>
                <a:gd name="T12" fmla="*/ 585 w 1171"/>
                <a:gd name="T13" fmla="*/ 0 h 764"/>
                <a:gd name="T14" fmla="*/ 312 w 1171"/>
                <a:gd name="T15" fmla="*/ 0 h 764"/>
                <a:gd name="T16" fmla="*/ 243 w 1171"/>
                <a:gd name="T17" fmla="*/ 35 h 764"/>
                <a:gd name="T18" fmla="*/ 259 w 1171"/>
                <a:gd name="T19" fmla="*/ 269 h 764"/>
                <a:gd name="T20" fmla="*/ 100 w 1171"/>
                <a:gd name="T21" fmla="*/ 305 h 764"/>
                <a:gd name="T22" fmla="*/ 38 w 1171"/>
                <a:gd name="T23" fmla="*/ 442 h 764"/>
                <a:gd name="T24" fmla="*/ 170 w 1171"/>
                <a:gd name="T25" fmla="*/ 605 h 764"/>
                <a:gd name="T26" fmla="*/ 126 w 1171"/>
                <a:gd name="T27" fmla="*/ 702 h 764"/>
                <a:gd name="T28" fmla="*/ 201 w 1171"/>
                <a:gd name="T29" fmla="*/ 759 h 764"/>
                <a:gd name="T30" fmla="*/ 342 w 1171"/>
                <a:gd name="T31" fmla="*/ 614 h 764"/>
                <a:gd name="T32" fmla="*/ 202 w 1171"/>
                <a:gd name="T33" fmla="*/ 457 h 764"/>
                <a:gd name="T34" fmla="*/ 365 w 1171"/>
                <a:gd name="T35" fmla="*/ 389 h 764"/>
                <a:gd name="T36" fmla="*/ 585 w 1171"/>
                <a:gd name="T37" fmla="*/ 477 h 764"/>
                <a:gd name="T38" fmla="*/ 806 w 1171"/>
                <a:gd name="T39" fmla="*/ 389 h 764"/>
                <a:gd name="T40" fmla="*/ 968 w 1171"/>
                <a:gd name="T41" fmla="*/ 457 h 764"/>
                <a:gd name="T42" fmla="*/ 828 w 1171"/>
                <a:gd name="T43" fmla="*/ 614 h 764"/>
                <a:gd name="T44" fmla="*/ 969 w 1171"/>
                <a:gd name="T45" fmla="*/ 759 h 764"/>
                <a:gd name="T46" fmla="*/ 1044 w 1171"/>
                <a:gd name="T47" fmla="*/ 702 h 764"/>
                <a:gd name="T48" fmla="*/ 1000 w 1171"/>
                <a:gd name="T49" fmla="*/ 605 h 764"/>
                <a:gd name="T50" fmla="*/ 1133 w 1171"/>
                <a:gd name="T51" fmla="*/ 44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1" h="764">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866A79D5-7643-42E3-8DE2-145BA221194A}"/>
                </a:ext>
              </a:extLst>
            </p:cNvPr>
            <p:cNvSpPr>
              <a:spLocks/>
            </p:cNvSpPr>
            <p:nvPr/>
          </p:nvSpPr>
          <p:spPr bwMode="auto">
            <a:xfrm>
              <a:off x="2484" y="2606"/>
              <a:ext cx="298" cy="124"/>
            </a:xfrm>
            <a:custGeom>
              <a:avLst/>
              <a:gdLst>
                <a:gd name="T0" fmla="*/ 1270 w 1279"/>
                <a:gd name="T1" fmla="*/ 433 h 530"/>
                <a:gd name="T2" fmla="*/ 1270 w 1279"/>
                <a:gd name="T3" fmla="*/ 433 h 530"/>
                <a:gd name="T4" fmla="*/ 1006 w 1279"/>
                <a:gd name="T5" fmla="*/ 102 h 530"/>
                <a:gd name="T6" fmla="*/ 767 w 1279"/>
                <a:gd name="T7" fmla="*/ 0 h 530"/>
                <a:gd name="T8" fmla="*/ 639 w 1279"/>
                <a:gd name="T9" fmla="*/ 0 h 530"/>
                <a:gd name="T10" fmla="*/ 511 w 1279"/>
                <a:gd name="T11" fmla="*/ 0 h 530"/>
                <a:gd name="T12" fmla="*/ 273 w 1279"/>
                <a:gd name="T13" fmla="*/ 102 h 530"/>
                <a:gd name="T14" fmla="*/ 8 w 1279"/>
                <a:gd name="T15" fmla="*/ 433 h 530"/>
                <a:gd name="T16" fmla="*/ 52 w 1279"/>
                <a:gd name="T17" fmla="*/ 517 h 530"/>
                <a:gd name="T18" fmla="*/ 136 w 1279"/>
                <a:gd name="T19" fmla="*/ 482 h 530"/>
                <a:gd name="T20" fmla="*/ 392 w 1279"/>
                <a:gd name="T21" fmla="*/ 221 h 530"/>
                <a:gd name="T22" fmla="*/ 366 w 1279"/>
                <a:gd name="T23" fmla="*/ 407 h 530"/>
                <a:gd name="T24" fmla="*/ 639 w 1279"/>
                <a:gd name="T25" fmla="*/ 407 h 530"/>
                <a:gd name="T26" fmla="*/ 913 w 1279"/>
                <a:gd name="T27" fmla="*/ 407 h 530"/>
                <a:gd name="T28" fmla="*/ 886 w 1279"/>
                <a:gd name="T29" fmla="*/ 221 h 530"/>
                <a:gd name="T30" fmla="*/ 1142 w 1279"/>
                <a:gd name="T31" fmla="*/ 482 h 530"/>
                <a:gd name="T32" fmla="*/ 1226 w 1279"/>
                <a:gd name="T33" fmla="*/ 517 h 530"/>
                <a:gd name="T34" fmla="*/ 1270 w 1279"/>
                <a:gd name="T35" fmla="*/ 43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9" h="530">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042EF64B-25A4-4904-B4BF-5303E2ED94A3}"/>
                </a:ext>
              </a:extLst>
            </p:cNvPr>
            <p:cNvSpPr>
              <a:spLocks/>
            </p:cNvSpPr>
            <p:nvPr/>
          </p:nvSpPr>
          <p:spPr bwMode="auto">
            <a:xfrm>
              <a:off x="2568" y="2464"/>
              <a:ext cx="130" cy="129"/>
            </a:xfrm>
            <a:custGeom>
              <a:avLst/>
              <a:gdLst>
                <a:gd name="T0" fmla="*/ 556 w 556"/>
                <a:gd name="T1" fmla="*/ 278 h 556"/>
                <a:gd name="T2" fmla="*/ 556 w 556"/>
                <a:gd name="T3" fmla="*/ 278 h 556"/>
                <a:gd name="T4" fmla="*/ 278 w 556"/>
                <a:gd name="T5" fmla="*/ 556 h 556"/>
                <a:gd name="T6" fmla="*/ 0 w 556"/>
                <a:gd name="T7" fmla="*/ 278 h 556"/>
                <a:gd name="T8" fmla="*/ 278 w 556"/>
                <a:gd name="T9" fmla="*/ 0 h 556"/>
                <a:gd name="T10" fmla="*/ 556 w 556"/>
                <a:gd name="T11" fmla="*/ 278 h 556"/>
              </a:gdLst>
              <a:ahLst/>
              <a:cxnLst>
                <a:cxn ang="0">
                  <a:pos x="T0" y="T1"/>
                </a:cxn>
                <a:cxn ang="0">
                  <a:pos x="T2" y="T3"/>
                </a:cxn>
                <a:cxn ang="0">
                  <a:pos x="T4" y="T5"/>
                </a:cxn>
                <a:cxn ang="0">
                  <a:pos x="T6" y="T7"/>
                </a:cxn>
                <a:cxn ang="0">
                  <a:pos x="T8" y="T9"/>
                </a:cxn>
                <a:cxn ang="0">
                  <a:pos x="T10" y="T11"/>
                </a:cxn>
              </a:cxnLst>
              <a:rect l="0" t="0" r="r" b="b"/>
              <a:pathLst>
                <a:path w="556" h="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69D4CF41-11CB-4D41-A234-945CA5FC595D}"/>
                </a:ext>
              </a:extLst>
            </p:cNvPr>
            <p:cNvSpPr>
              <a:spLocks/>
            </p:cNvSpPr>
            <p:nvPr/>
          </p:nvSpPr>
          <p:spPr bwMode="auto">
            <a:xfrm>
              <a:off x="2910" y="2332"/>
              <a:ext cx="135" cy="136"/>
            </a:xfrm>
            <a:custGeom>
              <a:avLst/>
              <a:gdLst>
                <a:gd name="T0" fmla="*/ 291 w 582"/>
                <a:gd name="T1" fmla="*/ 582 h 582"/>
                <a:gd name="T2" fmla="*/ 291 w 582"/>
                <a:gd name="T3" fmla="*/ 582 h 582"/>
                <a:gd name="T4" fmla="*/ 582 w 582"/>
                <a:gd name="T5" fmla="*/ 291 h 582"/>
                <a:gd name="T6" fmla="*/ 291 w 582"/>
                <a:gd name="T7" fmla="*/ 0 h 582"/>
                <a:gd name="T8" fmla="*/ 0 w 582"/>
                <a:gd name="T9" fmla="*/ 291 h 582"/>
                <a:gd name="T10" fmla="*/ 291 w 582"/>
                <a:gd name="T11" fmla="*/ 582 h 582"/>
              </a:gdLst>
              <a:ahLst/>
              <a:cxnLst>
                <a:cxn ang="0">
                  <a:pos x="T0" y="T1"/>
                </a:cxn>
                <a:cxn ang="0">
                  <a:pos x="T2" y="T3"/>
                </a:cxn>
                <a:cxn ang="0">
                  <a:pos x="T4" y="T5"/>
                </a:cxn>
                <a:cxn ang="0">
                  <a:pos x="T6" y="T7"/>
                </a:cxn>
                <a:cxn ang="0">
                  <a:pos x="T8" y="T9"/>
                </a:cxn>
                <a:cxn ang="0">
                  <a:pos x="T10" y="T11"/>
                </a:cxn>
              </a:cxnLst>
              <a:rect l="0" t="0" r="r" b="b"/>
              <a:pathLst>
                <a:path w="582" h="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B79F21D7-78BB-4608-B160-F62FC39D84D1}"/>
                </a:ext>
              </a:extLst>
            </p:cNvPr>
            <p:cNvSpPr>
              <a:spLocks/>
            </p:cNvSpPr>
            <p:nvPr/>
          </p:nvSpPr>
          <p:spPr bwMode="auto">
            <a:xfrm>
              <a:off x="2811" y="2482"/>
              <a:ext cx="332" cy="423"/>
            </a:xfrm>
            <a:custGeom>
              <a:avLst/>
              <a:gdLst>
                <a:gd name="T0" fmla="*/ 905 w 1426"/>
                <a:gd name="T1" fmla="*/ 2 h 1814"/>
                <a:gd name="T2" fmla="*/ 905 w 1426"/>
                <a:gd name="T3" fmla="*/ 2 h 1814"/>
                <a:gd name="T4" fmla="*/ 884 w 1426"/>
                <a:gd name="T5" fmla="*/ 1 h 1814"/>
                <a:gd name="T6" fmla="*/ 880 w 1426"/>
                <a:gd name="T7" fmla="*/ 0 h 1814"/>
                <a:gd name="T8" fmla="*/ 713 w 1426"/>
                <a:gd name="T9" fmla="*/ 0 h 1814"/>
                <a:gd name="T10" fmla="*/ 546 w 1426"/>
                <a:gd name="T11" fmla="*/ 0 h 1814"/>
                <a:gd name="T12" fmla="*/ 542 w 1426"/>
                <a:gd name="T13" fmla="*/ 1 h 1814"/>
                <a:gd name="T14" fmla="*/ 521 w 1426"/>
                <a:gd name="T15" fmla="*/ 2 h 1814"/>
                <a:gd name="T16" fmla="*/ 8 w 1426"/>
                <a:gd name="T17" fmla="*/ 797 h 1814"/>
                <a:gd name="T18" fmla="*/ 97 w 1426"/>
                <a:gd name="T19" fmla="*/ 914 h 1814"/>
                <a:gd name="T20" fmla="*/ 111 w 1426"/>
                <a:gd name="T21" fmla="*/ 915 h 1814"/>
                <a:gd name="T22" fmla="*/ 214 w 1426"/>
                <a:gd name="T23" fmla="*/ 825 h 1814"/>
                <a:gd name="T24" fmla="*/ 378 w 1426"/>
                <a:gd name="T25" fmla="*/ 340 h 1814"/>
                <a:gd name="T26" fmla="*/ 378 w 1426"/>
                <a:gd name="T27" fmla="*/ 1056 h 1814"/>
                <a:gd name="T28" fmla="*/ 378 w 1426"/>
                <a:gd name="T29" fmla="*/ 1681 h 1814"/>
                <a:gd name="T30" fmla="*/ 512 w 1426"/>
                <a:gd name="T31" fmla="*/ 1814 h 1814"/>
                <a:gd name="T32" fmla="*/ 646 w 1426"/>
                <a:gd name="T33" fmla="*/ 1681 h 1814"/>
                <a:gd name="T34" fmla="*/ 646 w 1426"/>
                <a:gd name="T35" fmla="*/ 1056 h 1814"/>
                <a:gd name="T36" fmla="*/ 713 w 1426"/>
                <a:gd name="T37" fmla="*/ 1056 h 1814"/>
                <a:gd name="T38" fmla="*/ 780 w 1426"/>
                <a:gd name="T39" fmla="*/ 1056 h 1814"/>
                <a:gd name="T40" fmla="*/ 780 w 1426"/>
                <a:gd name="T41" fmla="*/ 1681 h 1814"/>
                <a:gd name="T42" fmla="*/ 914 w 1426"/>
                <a:gd name="T43" fmla="*/ 1814 h 1814"/>
                <a:gd name="T44" fmla="*/ 1047 w 1426"/>
                <a:gd name="T45" fmla="*/ 1681 h 1814"/>
                <a:gd name="T46" fmla="*/ 1047 w 1426"/>
                <a:gd name="T47" fmla="*/ 1056 h 1814"/>
                <a:gd name="T48" fmla="*/ 1047 w 1426"/>
                <a:gd name="T49" fmla="*/ 1056 h 1814"/>
                <a:gd name="T50" fmla="*/ 1047 w 1426"/>
                <a:gd name="T51" fmla="*/ 340 h 1814"/>
                <a:gd name="T52" fmla="*/ 1212 w 1426"/>
                <a:gd name="T53" fmla="*/ 825 h 1814"/>
                <a:gd name="T54" fmla="*/ 1315 w 1426"/>
                <a:gd name="T55" fmla="*/ 915 h 1814"/>
                <a:gd name="T56" fmla="*/ 1329 w 1426"/>
                <a:gd name="T57" fmla="*/ 914 h 1814"/>
                <a:gd name="T58" fmla="*/ 1418 w 1426"/>
                <a:gd name="T59" fmla="*/ 797 h 1814"/>
                <a:gd name="T60" fmla="*/ 905 w 1426"/>
                <a:gd name="T61" fmla="*/ 2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6" h="1814">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ECCBABF3-F525-4F82-9681-C53FEC7BACDE}"/>
                </a:ext>
              </a:extLst>
            </p:cNvPr>
            <p:cNvSpPr>
              <a:spLocks/>
            </p:cNvSpPr>
            <p:nvPr/>
          </p:nvSpPr>
          <p:spPr bwMode="auto">
            <a:xfrm>
              <a:off x="3242" y="2160"/>
              <a:ext cx="143" cy="142"/>
            </a:xfrm>
            <a:custGeom>
              <a:avLst/>
              <a:gdLst>
                <a:gd name="T0" fmla="*/ 307 w 613"/>
                <a:gd name="T1" fmla="*/ 612 h 612"/>
                <a:gd name="T2" fmla="*/ 307 w 613"/>
                <a:gd name="T3" fmla="*/ 612 h 612"/>
                <a:gd name="T4" fmla="*/ 613 w 613"/>
                <a:gd name="T5" fmla="*/ 306 h 612"/>
                <a:gd name="T6" fmla="*/ 307 w 613"/>
                <a:gd name="T7" fmla="*/ 0 h 612"/>
                <a:gd name="T8" fmla="*/ 0 w 613"/>
                <a:gd name="T9" fmla="*/ 306 h 612"/>
                <a:gd name="T10" fmla="*/ 307 w 613"/>
                <a:gd name="T11" fmla="*/ 612 h 612"/>
              </a:gdLst>
              <a:ahLst/>
              <a:cxnLst>
                <a:cxn ang="0">
                  <a:pos x="T0" y="T1"/>
                </a:cxn>
                <a:cxn ang="0">
                  <a:pos x="T2" y="T3"/>
                </a:cxn>
                <a:cxn ang="0">
                  <a:pos x="T4" y="T5"/>
                </a:cxn>
                <a:cxn ang="0">
                  <a:pos x="T6" y="T7"/>
                </a:cxn>
                <a:cxn ang="0">
                  <a:pos x="T8" y="T9"/>
                </a:cxn>
                <a:cxn ang="0">
                  <a:pos x="T10" y="T11"/>
                </a:cxn>
              </a:cxnLst>
              <a:rect l="0" t="0" r="r" b="b"/>
              <a:pathLst>
                <a:path w="613" h="612">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01398674-1B7A-48D7-B65B-145EAC7F1EC6}"/>
                </a:ext>
              </a:extLst>
            </p:cNvPr>
            <p:cNvSpPr>
              <a:spLocks/>
            </p:cNvSpPr>
            <p:nvPr/>
          </p:nvSpPr>
          <p:spPr bwMode="auto">
            <a:xfrm>
              <a:off x="3171" y="2317"/>
              <a:ext cx="284" cy="587"/>
            </a:xfrm>
            <a:custGeom>
              <a:avLst/>
              <a:gdLst>
                <a:gd name="T0" fmla="*/ 861 w 1219"/>
                <a:gd name="T1" fmla="*/ 0 h 2515"/>
                <a:gd name="T2" fmla="*/ 861 w 1219"/>
                <a:gd name="T3" fmla="*/ 0 h 2515"/>
                <a:gd name="T4" fmla="*/ 358 w 1219"/>
                <a:gd name="T5" fmla="*/ 0 h 2515"/>
                <a:gd name="T6" fmla="*/ 0 w 1219"/>
                <a:gd name="T7" fmla="*/ 358 h 2515"/>
                <a:gd name="T8" fmla="*/ 0 w 1219"/>
                <a:gd name="T9" fmla="*/ 1170 h 2515"/>
                <a:gd name="T10" fmla="*/ 110 w 1219"/>
                <a:gd name="T11" fmla="*/ 1280 h 2515"/>
                <a:gd name="T12" fmla="*/ 220 w 1219"/>
                <a:gd name="T13" fmla="*/ 1170 h 2515"/>
                <a:gd name="T14" fmla="*/ 220 w 1219"/>
                <a:gd name="T15" fmla="*/ 358 h 2515"/>
                <a:gd name="T16" fmla="*/ 275 w 1219"/>
                <a:gd name="T17" fmla="*/ 249 h 2515"/>
                <a:gd name="T18" fmla="*/ 275 w 1219"/>
                <a:gd name="T19" fmla="*/ 2392 h 2515"/>
                <a:gd name="T20" fmla="*/ 399 w 1219"/>
                <a:gd name="T21" fmla="*/ 2515 h 2515"/>
                <a:gd name="T22" fmla="*/ 523 w 1219"/>
                <a:gd name="T23" fmla="*/ 2392 h 2515"/>
                <a:gd name="T24" fmla="*/ 523 w 1219"/>
                <a:gd name="T25" fmla="*/ 1356 h 2515"/>
                <a:gd name="T26" fmla="*/ 685 w 1219"/>
                <a:gd name="T27" fmla="*/ 1356 h 2515"/>
                <a:gd name="T28" fmla="*/ 685 w 1219"/>
                <a:gd name="T29" fmla="*/ 2392 h 2515"/>
                <a:gd name="T30" fmla="*/ 809 w 1219"/>
                <a:gd name="T31" fmla="*/ 2515 h 2515"/>
                <a:gd name="T32" fmla="*/ 933 w 1219"/>
                <a:gd name="T33" fmla="*/ 2392 h 2515"/>
                <a:gd name="T34" fmla="*/ 933 w 1219"/>
                <a:gd name="T35" fmla="*/ 241 h 2515"/>
                <a:gd name="T36" fmla="*/ 999 w 1219"/>
                <a:gd name="T37" fmla="*/ 358 h 2515"/>
                <a:gd name="T38" fmla="*/ 999 w 1219"/>
                <a:gd name="T39" fmla="*/ 1170 h 2515"/>
                <a:gd name="T40" fmla="*/ 1109 w 1219"/>
                <a:gd name="T41" fmla="*/ 1280 h 2515"/>
                <a:gd name="T42" fmla="*/ 1219 w 1219"/>
                <a:gd name="T43" fmla="*/ 1170 h 2515"/>
                <a:gd name="T44" fmla="*/ 1219 w 1219"/>
                <a:gd name="T45" fmla="*/ 358 h 2515"/>
                <a:gd name="T46" fmla="*/ 861 w 1219"/>
                <a:gd name="T47" fmla="*/ 0 h 2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9" h="2515">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6689912" y="3091543"/>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spect="1" noChangeArrowheads="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name="T0" fmla="*/ 755 w 4186"/>
                <a:gd name="T1" fmla="*/ 2092 h 6011"/>
                <a:gd name="T2" fmla="*/ 755 w 4186"/>
                <a:gd name="T3" fmla="*/ 2092 h 6011"/>
                <a:gd name="T4" fmla="*/ 2093 w 4186"/>
                <a:gd name="T5" fmla="*/ 754 h 6011"/>
                <a:gd name="T6" fmla="*/ 3431 w 4186"/>
                <a:gd name="T7" fmla="*/ 2092 h 6011"/>
                <a:gd name="T8" fmla="*/ 2093 w 4186"/>
                <a:gd name="T9" fmla="*/ 3430 h 6011"/>
                <a:gd name="T10" fmla="*/ 755 w 4186"/>
                <a:gd name="T11" fmla="*/ 2092 h 6011"/>
                <a:gd name="T12" fmla="*/ 4186 w 4186"/>
                <a:gd name="T13" fmla="*/ 2092 h 6011"/>
                <a:gd name="T14" fmla="*/ 4186 w 4186"/>
                <a:gd name="T15" fmla="*/ 2092 h 6011"/>
                <a:gd name="T16" fmla="*/ 2093 w 4186"/>
                <a:gd name="T17" fmla="*/ 0 h 6011"/>
                <a:gd name="T18" fmla="*/ 0 w 4186"/>
                <a:gd name="T19" fmla="*/ 2092 h 6011"/>
                <a:gd name="T20" fmla="*/ 1724 w 4186"/>
                <a:gd name="T21" fmla="*/ 4153 h 6011"/>
                <a:gd name="T22" fmla="*/ 1724 w 4186"/>
                <a:gd name="T23" fmla="*/ 4561 h 6011"/>
                <a:gd name="T24" fmla="*/ 1011 w 4186"/>
                <a:gd name="T25" fmla="*/ 4561 h 6011"/>
                <a:gd name="T26" fmla="*/ 1011 w 4186"/>
                <a:gd name="T27" fmla="*/ 5298 h 6011"/>
                <a:gd name="T28" fmla="*/ 1724 w 4186"/>
                <a:gd name="T29" fmla="*/ 5298 h 6011"/>
                <a:gd name="T30" fmla="*/ 1724 w 4186"/>
                <a:gd name="T31" fmla="*/ 6011 h 6011"/>
                <a:gd name="T32" fmla="*/ 2461 w 4186"/>
                <a:gd name="T33" fmla="*/ 6011 h 6011"/>
                <a:gd name="T34" fmla="*/ 2461 w 4186"/>
                <a:gd name="T35" fmla="*/ 5298 h 6011"/>
                <a:gd name="T36" fmla="*/ 3174 w 4186"/>
                <a:gd name="T37" fmla="*/ 5298 h 6011"/>
                <a:gd name="T38" fmla="*/ 3174 w 4186"/>
                <a:gd name="T39" fmla="*/ 4561 h 6011"/>
                <a:gd name="T40" fmla="*/ 2461 w 4186"/>
                <a:gd name="T41" fmla="*/ 4561 h 6011"/>
                <a:gd name="T42" fmla="*/ 2461 w 4186"/>
                <a:gd name="T43" fmla="*/ 4153 h 6011"/>
                <a:gd name="T44" fmla="*/ 4186 w 4186"/>
                <a:gd name="T45" fmla="*/ 2092 h 6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6" h="6011">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name="T0" fmla="*/ 2093 w 5323"/>
                <a:gd name="T1" fmla="*/ 4567 h 5322"/>
                <a:gd name="T2" fmla="*/ 2093 w 5323"/>
                <a:gd name="T3" fmla="*/ 4567 h 5322"/>
                <a:gd name="T4" fmla="*/ 755 w 5323"/>
                <a:gd name="T5" fmla="*/ 3229 h 5322"/>
                <a:gd name="T6" fmla="*/ 2093 w 5323"/>
                <a:gd name="T7" fmla="*/ 1891 h 5322"/>
                <a:gd name="T8" fmla="*/ 3431 w 5323"/>
                <a:gd name="T9" fmla="*/ 3229 h 5322"/>
                <a:gd name="T10" fmla="*/ 2093 w 5323"/>
                <a:gd name="T11" fmla="*/ 4567 h 5322"/>
                <a:gd name="T12" fmla="*/ 4586 w 5323"/>
                <a:gd name="T13" fmla="*/ 0 h 5322"/>
                <a:gd name="T14" fmla="*/ 4586 w 5323"/>
                <a:gd name="T15" fmla="*/ 0 h 5322"/>
                <a:gd name="T16" fmla="*/ 3160 w 5323"/>
                <a:gd name="T17" fmla="*/ 0 h 5322"/>
                <a:gd name="T18" fmla="*/ 3160 w 5323"/>
                <a:gd name="T19" fmla="*/ 737 h 5322"/>
                <a:gd name="T20" fmla="*/ 4065 w 5323"/>
                <a:gd name="T21" fmla="*/ 737 h 5322"/>
                <a:gd name="T22" fmla="*/ 3290 w 5323"/>
                <a:gd name="T23" fmla="*/ 1512 h 5322"/>
                <a:gd name="T24" fmla="*/ 2093 w 5323"/>
                <a:gd name="T25" fmla="*/ 1135 h 5322"/>
                <a:gd name="T26" fmla="*/ 0 w 5323"/>
                <a:gd name="T27" fmla="*/ 3229 h 5322"/>
                <a:gd name="T28" fmla="*/ 2093 w 5323"/>
                <a:gd name="T29" fmla="*/ 5322 h 5322"/>
                <a:gd name="T30" fmla="*/ 4186 w 5323"/>
                <a:gd name="T31" fmla="*/ 3229 h 5322"/>
                <a:gd name="T32" fmla="*/ 3811 w 5323"/>
                <a:gd name="T33" fmla="*/ 2033 h 5322"/>
                <a:gd name="T34" fmla="*/ 4586 w 5323"/>
                <a:gd name="T35" fmla="*/ 1258 h 5322"/>
                <a:gd name="T36" fmla="*/ 4586 w 5323"/>
                <a:gd name="T37" fmla="*/ 2163 h 5322"/>
                <a:gd name="T38" fmla="*/ 5323 w 5323"/>
                <a:gd name="T39" fmla="*/ 2163 h 5322"/>
                <a:gd name="T40" fmla="*/ 5323 w 5323"/>
                <a:gd name="T41" fmla="*/ 737 h 5322"/>
                <a:gd name="T42" fmla="*/ 5323 w 5323"/>
                <a:gd name="T43" fmla="*/ 0 h 5322"/>
                <a:gd name="T44" fmla="*/ 4586 w 5323"/>
                <a:gd name="T45"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3" h="5322">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 name="TextBox 25">
            <a:extLst>
              <a:ext uri="{FF2B5EF4-FFF2-40B4-BE49-F238E27FC236}">
                <a16:creationId xmlns:a16="http://schemas.microsoft.com/office/drawing/2014/main" id="{F7751EFA-D753-4AD1-875E-F254699DBC72}"/>
              </a:ext>
            </a:extLst>
          </p:cNvPr>
          <p:cNvSpPr txBox="1"/>
          <p:nvPr/>
        </p:nvSpPr>
        <p:spPr>
          <a:xfrm>
            <a:off x="4082675" y="4312024"/>
            <a:ext cx="1940673" cy="1846659"/>
          </a:xfrm>
          <a:prstGeom prst="rect">
            <a:avLst/>
          </a:prstGeom>
          <a:noFill/>
        </p:spPr>
        <p:txBody>
          <a:bodyPr wrap="square" rtlCol="0">
            <a:spAutoFit/>
          </a:bodyPr>
          <a:lstStyle/>
          <a:p>
            <a:pPr marL="342900" indent="-342900" algn="l">
              <a:lnSpc>
                <a:spcPct val="125000"/>
              </a:lnSpc>
              <a:buClr>
                <a:srgbClr val="008CCF"/>
              </a:buClr>
              <a:buFont typeface="Rubik" pitchFamily="2" charset="-79"/>
              <a:buChar char="•"/>
            </a:pPr>
            <a:r>
              <a:rPr lang="nb-NO" sz="2400" dirty="0"/>
              <a:t>&lt; 1</a:t>
            </a:r>
          </a:p>
          <a:p>
            <a:pPr marL="342900" indent="-342900" algn="l">
              <a:lnSpc>
                <a:spcPct val="125000"/>
              </a:lnSpc>
              <a:buClr>
                <a:srgbClr val="008CCF"/>
              </a:buClr>
              <a:buFont typeface="Rubik" pitchFamily="2" charset="-79"/>
              <a:buChar char="•"/>
            </a:pPr>
            <a:r>
              <a:rPr lang="nb-NO" sz="2400" dirty="0"/>
              <a:t>1 – 4</a:t>
            </a:r>
          </a:p>
          <a:p>
            <a:pPr marL="342900" indent="-342900" algn="l">
              <a:lnSpc>
                <a:spcPct val="125000"/>
              </a:lnSpc>
              <a:buClr>
                <a:srgbClr val="008CCF"/>
              </a:buClr>
              <a:buFont typeface="Rubik" pitchFamily="2" charset="-79"/>
              <a:buChar char="•"/>
            </a:pPr>
            <a:r>
              <a:rPr lang="nb-NO" sz="2400" dirty="0"/>
              <a:t>&gt; 5</a:t>
            </a:r>
          </a:p>
          <a:p>
            <a:pPr marL="342900" indent="-342900" algn="l">
              <a:buClr>
                <a:srgbClr val="008CCF"/>
              </a:buClr>
              <a:buFont typeface="Rubik" pitchFamily="2" charset="-79"/>
              <a:buChar char="•"/>
            </a:pPr>
            <a:endParaRPr lang="en-US" sz="2400" dirty="0"/>
          </a:p>
        </p:txBody>
      </p:sp>
      <p:sp>
        <p:nvSpPr>
          <p:cNvPr id="39" name="TextBox 38">
            <a:extLst>
              <a:ext uri="{FF2B5EF4-FFF2-40B4-BE49-F238E27FC236}">
                <a16:creationId xmlns:a16="http://schemas.microsoft.com/office/drawing/2014/main" id="{E18FE0EC-50A2-490C-9071-B20EFBD5B576}"/>
              </a:ext>
            </a:extLst>
          </p:cNvPr>
          <p:cNvSpPr txBox="1"/>
          <p:nvPr/>
        </p:nvSpPr>
        <p:spPr>
          <a:xfrm>
            <a:off x="6748946" y="4294096"/>
            <a:ext cx="1940673" cy="1384995"/>
          </a:xfrm>
          <a:prstGeom prst="rect">
            <a:avLst/>
          </a:prstGeom>
          <a:noFill/>
        </p:spPr>
        <p:txBody>
          <a:bodyPr wrap="square" rtlCol="0">
            <a:spAutoFit/>
          </a:bodyPr>
          <a:lstStyle/>
          <a:p>
            <a:pPr marL="342900" indent="-342900" algn="l">
              <a:lnSpc>
                <a:spcPct val="125000"/>
              </a:lnSpc>
              <a:buClr>
                <a:srgbClr val="008CCF"/>
              </a:buClr>
              <a:buFont typeface="Rubik" pitchFamily="2" charset="-79"/>
              <a:buChar char="•"/>
            </a:pPr>
            <a:r>
              <a:rPr lang="nb-NO" sz="2400" dirty="0"/>
              <a:t>Male</a:t>
            </a:r>
          </a:p>
          <a:p>
            <a:pPr marL="342900" indent="-342900" algn="l">
              <a:lnSpc>
                <a:spcPct val="125000"/>
              </a:lnSpc>
              <a:buClr>
                <a:srgbClr val="008CCF"/>
              </a:buClr>
              <a:buFont typeface="Rubik" pitchFamily="2" charset="-79"/>
              <a:buChar char="•"/>
            </a:pPr>
            <a:r>
              <a:rPr lang="nb-NO" sz="2400" dirty="0"/>
              <a:t>Female</a:t>
            </a:r>
          </a:p>
          <a:p>
            <a:pPr marL="342900" indent="-342900" algn="l">
              <a:buClr>
                <a:srgbClr val="008CCF"/>
              </a:buClr>
              <a:buFont typeface="Rubik" pitchFamily="2" charset="-79"/>
              <a:buChar char="•"/>
            </a:pPr>
            <a:endParaRPr lang="en-US" sz="2400" dirty="0"/>
          </a:p>
        </p:txBody>
      </p:sp>
    </p:spTree>
    <p:custDataLst>
      <p:tags r:id="rId1"/>
    </p:custDataLst>
    <p:extLst>
      <p:ext uri="{BB962C8B-B14F-4D97-AF65-F5344CB8AC3E}">
        <p14:creationId xmlns:p14="http://schemas.microsoft.com/office/powerpoint/2010/main" val="329140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36" advClick="0" advTm="7520">
        <p159:morph option="byObject"/>
      </p:transition>
    </mc:Choice>
    <mc:Fallback xmlns="">
      <p:transition advClick="0" advTm="75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s-ES"/>
              <a:t>Example of data dissagregation by sex</a:t>
            </a:r>
            <a:endParaRPr lang="en-NO" dirty="0"/>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1328713"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Dissagregate</a:t>
            </a:r>
            <a:endParaRPr lang="es-ES" sz="2400" dirty="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1888828" y="3045954"/>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spect="1" noChangeArrowheads="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name="T0" fmla="*/ 755 w 4186"/>
                <a:gd name="T1" fmla="*/ 2092 h 6011"/>
                <a:gd name="T2" fmla="*/ 755 w 4186"/>
                <a:gd name="T3" fmla="*/ 2092 h 6011"/>
                <a:gd name="T4" fmla="*/ 2093 w 4186"/>
                <a:gd name="T5" fmla="*/ 754 h 6011"/>
                <a:gd name="T6" fmla="*/ 3431 w 4186"/>
                <a:gd name="T7" fmla="*/ 2092 h 6011"/>
                <a:gd name="T8" fmla="*/ 2093 w 4186"/>
                <a:gd name="T9" fmla="*/ 3430 h 6011"/>
                <a:gd name="T10" fmla="*/ 755 w 4186"/>
                <a:gd name="T11" fmla="*/ 2092 h 6011"/>
                <a:gd name="T12" fmla="*/ 4186 w 4186"/>
                <a:gd name="T13" fmla="*/ 2092 h 6011"/>
                <a:gd name="T14" fmla="*/ 4186 w 4186"/>
                <a:gd name="T15" fmla="*/ 2092 h 6011"/>
                <a:gd name="T16" fmla="*/ 2093 w 4186"/>
                <a:gd name="T17" fmla="*/ 0 h 6011"/>
                <a:gd name="T18" fmla="*/ 0 w 4186"/>
                <a:gd name="T19" fmla="*/ 2092 h 6011"/>
                <a:gd name="T20" fmla="*/ 1724 w 4186"/>
                <a:gd name="T21" fmla="*/ 4153 h 6011"/>
                <a:gd name="T22" fmla="*/ 1724 w 4186"/>
                <a:gd name="T23" fmla="*/ 4561 h 6011"/>
                <a:gd name="T24" fmla="*/ 1011 w 4186"/>
                <a:gd name="T25" fmla="*/ 4561 h 6011"/>
                <a:gd name="T26" fmla="*/ 1011 w 4186"/>
                <a:gd name="T27" fmla="*/ 5298 h 6011"/>
                <a:gd name="T28" fmla="*/ 1724 w 4186"/>
                <a:gd name="T29" fmla="*/ 5298 h 6011"/>
                <a:gd name="T30" fmla="*/ 1724 w 4186"/>
                <a:gd name="T31" fmla="*/ 6011 h 6011"/>
                <a:gd name="T32" fmla="*/ 2461 w 4186"/>
                <a:gd name="T33" fmla="*/ 6011 h 6011"/>
                <a:gd name="T34" fmla="*/ 2461 w 4186"/>
                <a:gd name="T35" fmla="*/ 5298 h 6011"/>
                <a:gd name="T36" fmla="*/ 3174 w 4186"/>
                <a:gd name="T37" fmla="*/ 5298 h 6011"/>
                <a:gd name="T38" fmla="*/ 3174 w 4186"/>
                <a:gd name="T39" fmla="*/ 4561 h 6011"/>
                <a:gd name="T40" fmla="*/ 2461 w 4186"/>
                <a:gd name="T41" fmla="*/ 4561 h 6011"/>
                <a:gd name="T42" fmla="*/ 2461 w 4186"/>
                <a:gd name="T43" fmla="*/ 4153 h 6011"/>
                <a:gd name="T44" fmla="*/ 4186 w 4186"/>
                <a:gd name="T45" fmla="*/ 2092 h 6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86" h="6011">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name="T0" fmla="*/ 2093 w 5323"/>
                <a:gd name="T1" fmla="*/ 4567 h 5322"/>
                <a:gd name="T2" fmla="*/ 2093 w 5323"/>
                <a:gd name="T3" fmla="*/ 4567 h 5322"/>
                <a:gd name="T4" fmla="*/ 755 w 5323"/>
                <a:gd name="T5" fmla="*/ 3229 h 5322"/>
                <a:gd name="T6" fmla="*/ 2093 w 5323"/>
                <a:gd name="T7" fmla="*/ 1891 h 5322"/>
                <a:gd name="T8" fmla="*/ 3431 w 5323"/>
                <a:gd name="T9" fmla="*/ 3229 h 5322"/>
                <a:gd name="T10" fmla="*/ 2093 w 5323"/>
                <a:gd name="T11" fmla="*/ 4567 h 5322"/>
                <a:gd name="T12" fmla="*/ 4586 w 5323"/>
                <a:gd name="T13" fmla="*/ 0 h 5322"/>
                <a:gd name="T14" fmla="*/ 4586 w 5323"/>
                <a:gd name="T15" fmla="*/ 0 h 5322"/>
                <a:gd name="T16" fmla="*/ 3160 w 5323"/>
                <a:gd name="T17" fmla="*/ 0 h 5322"/>
                <a:gd name="T18" fmla="*/ 3160 w 5323"/>
                <a:gd name="T19" fmla="*/ 737 h 5322"/>
                <a:gd name="T20" fmla="*/ 4065 w 5323"/>
                <a:gd name="T21" fmla="*/ 737 h 5322"/>
                <a:gd name="T22" fmla="*/ 3290 w 5323"/>
                <a:gd name="T23" fmla="*/ 1512 h 5322"/>
                <a:gd name="T24" fmla="*/ 2093 w 5323"/>
                <a:gd name="T25" fmla="*/ 1135 h 5322"/>
                <a:gd name="T26" fmla="*/ 0 w 5323"/>
                <a:gd name="T27" fmla="*/ 3229 h 5322"/>
                <a:gd name="T28" fmla="*/ 2093 w 5323"/>
                <a:gd name="T29" fmla="*/ 5322 h 5322"/>
                <a:gd name="T30" fmla="*/ 4186 w 5323"/>
                <a:gd name="T31" fmla="*/ 3229 h 5322"/>
                <a:gd name="T32" fmla="*/ 3811 w 5323"/>
                <a:gd name="T33" fmla="*/ 2033 h 5322"/>
                <a:gd name="T34" fmla="*/ 4586 w 5323"/>
                <a:gd name="T35" fmla="*/ 1258 h 5322"/>
                <a:gd name="T36" fmla="*/ 4586 w 5323"/>
                <a:gd name="T37" fmla="*/ 2163 h 5322"/>
                <a:gd name="T38" fmla="*/ 5323 w 5323"/>
                <a:gd name="T39" fmla="*/ 2163 h 5322"/>
                <a:gd name="T40" fmla="*/ 5323 w 5323"/>
                <a:gd name="T41" fmla="*/ 737 h 5322"/>
                <a:gd name="T42" fmla="*/ 5323 w 5323"/>
                <a:gd name="T43" fmla="*/ 0 h 5322"/>
                <a:gd name="T44" fmla="*/ 4586 w 5323"/>
                <a:gd name="T45" fmla="*/ 0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3" h="5322">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8" name="Table 17">
            <a:extLst>
              <a:ext uri="{FF2B5EF4-FFF2-40B4-BE49-F238E27FC236}">
                <a16:creationId xmlns:a16="http://schemas.microsoft.com/office/drawing/2014/main" id="{1DADDFC8-1874-45DF-813F-95C8E467AF5C}"/>
              </a:ext>
            </a:extLst>
          </p:cNvPr>
          <p:cNvGraphicFramePr>
            <a:graphicFrameLocks noGrp="1"/>
          </p:cNvGraphicFramePr>
          <p:nvPr>
            <p:extLst>
              <p:ext uri="{D42A27DB-BD31-4B8C-83A1-F6EECF244321}">
                <p14:modId xmlns:p14="http://schemas.microsoft.com/office/powerpoint/2010/main" val="3222287300"/>
              </p:ext>
            </p:extLst>
          </p:nvPr>
        </p:nvGraphicFramePr>
        <p:xfrm>
          <a:off x="5314950" y="1831006"/>
          <a:ext cx="5101735" cy="3415734"/>
        </p:xfrm>
        <a:graphic>
          <a:graphicData uri="http://schemas.openxmlformats.org/drawingml/2006/table">
            <a:tbl>
              <a:tblPr>
                <a:tableStyleId>{8EC20E35-A176-4012-BC5E-935CFFF8708E}</a:tableStyleId>
              </a:tblPr>
              <a:tblGrid>
                <a:gridCol w="1831680">
                  <a:extLst>
                    <a:ext uri="{9D8B030D-6E8A-4147-A177-3AD203B41FA5}">
                      <a16:colId xmlns:a16="http://schemas.microsoft.com/office/drawing/2014/main" val="2736322047"/>
                    </a:ext>
                  </a:extLst>
                </a:gridCol>
                <a:gridCol w="1606935">
                  <a:extLst>
                    <a:ext uri="{9D8B030D-6E8A-4147-A177-3AD203B41FA5}">
                      <a16:colId xmlns:a16="http://schemas.microsoft.com/office/drawing/2014/main" val="2857525331"/>
                    </a:ext>
                  </a:extLst>
                </a:gridCol>
                <a:gridCol w="1663120">
                  <a:extLst>
                    <a:ext uri="{9D8B030D-6E8A-4147-A177-3AD203B41FA5}">
                      <a16:colId xmlns:a16="http://schemas.microsoft.com/office/drawing/2014/main" val="2698072564"/>
                    </a:ext>
                  </a:extLst>
                </a:gridCol>
              </a:tblGrid>
              <a:tr h="480163">
                <a:tc gridSpan="3">
                  <a:txBody>
                    <a:bodyPr/>
                    <a:lstStyle/>
                    <a:p>
                      <a:pPr algn="ctr" fontAlgn="b"/>
                      <a:r>
                        <a:rPr lang="en-US" sz="2800" b="0" u="none" strike="noStrike" dirty="0">
                          <a:solidFill>
                            <a:srgbClr val="262626"/>
                          </a:solidFill>
                          <a:effectLst/>
                        </a:rPr>
                        <a:t>Lao PDR </a:t>
                      </a:r>
                      <a:endParaRPr lang="en-US" sz="2800" b="0" i="0" u="none" strike="noStrike" dirty="0">
                        <a:solidFill>
                          <a:srgbClr val="262626"/>
                        </a:solidFill>
                        <a:effectLst/>
                        <a:latin typeface="Rubik Medium" panose="020B0604020202020204" charset="0"/>
                      </a:endParaRPr>
                    </a:p>
                  </a:txBody>
                  <a:tcPr marL="108037" marR="108037" marT="54018" marB="54018"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3445896"/>
                  </a:ext>
                </a:extLst>
              </a:tr>
              <a:tr h="480163">
                <a:tc>
                  <a:txBody>
                    <a:bodyPr/>
                    <a:lstStyle/>
                    <a:p>
                      <a:pPr algn="ctr" fontAlgn="b"/>
                      <a:r>
                        <a:rPr lang="en-US" sz="1400" b="1" u="none" strike="noStrike">
                          <a:solidFill>
                            <a:srgbClr val="000000"/>
                          </a:solidFill>
                          <a:effectLst/>
                        </a:rPr>
                        <a:t>Data</a:t>
                      </a:r>
                      <a:endParaRPr lang="en-US" sz="1400" b="1" i="0" u="none" strike="noStrike">
                        <a:solidFill>
                          <a:srgbClr val="000000"/>
                        </a:solidFill>
                        <a:effectLst/>
                        <a:latin typeface="Calibri" panose="020F0502020204030204" pitchFamily="34" charset="0"/>
                      </a:endParaRPr>
                    </a:p>
                  </a:txBody>
                  <a:tcPr marL="5628" marR="5628" marT="5628" marB="0" anchor="b"/>
                </a:tc>
                <a:tc gridSpan="2">
                  <a:txBody>
                    <a:bodyPr/>
                    <a:lstStyle/>
                    <a:p>
                      <a:pPr algn="ctr" fontAlgn="b"/>
                      <a:r>
                        <a:rPr lang="en-US" sz="1400" b="1" u="none" strike="noStrike">
                          <a:solidFill>
                            <a:srgbClr val="000000"/>
                          </a:solidFill>
                          <a:effectLst/>
                        </a:rPr>
                        <a:t>Malaria Cases RDT positive</a:t>
                      </a:r>
                      <a:endParaRPr lang="en-US" sz="1400" b="1" i="0" u="none" strike="noStrike">
                        <a:solidFill>
                          <a:srgbClr val="000000"/>
                        </a:solidFill>
                        <a:effectLst/>
                        <a:latin typeface="Calibri" panose="020F0502020204030204" pitchFamily="34" charset="0"/>
                      </a:endParaRPr>
                    </a:p>
                  </a:txBody>
                  <a:tcPr marL="108037" marR="108037" marT="54018" marB="54018" anchor="b"/>
                </a:tc>
                <a:tc hMerge="1">
                  <a:txBody>
                    <a:bodyPr/>
                    <a:lstStyle/>
                    <a:p>
                      <a:endParaRPr lang="en-US"/>
                    </a:p>
                  </a:txBody>
                  <a:tcPr/>
                </a:tc>
                <a:extLst>
                  <a:ext uri="{0D108BD9-81ED-4DB2-BD59-A6C34878D82A}">
                    <a16:rowId xmlns:a16="http://schemas.microsoft.com/office/drawing/2014/main" val="4278633432"/>
                  </a:ext>
                </a:extLst>
              </a:tr>
              <a:tr h="480163">
                <a:tc>
                  <a:txBody>
                    <a:bodyPr/>
                    <a:lstStyle/>
                    <a:p>
                      <a:pPr algn="ctr" fontAlgn="b"/>
                      <a:r>
                        <a:rPr lang="en-US" sz="1400" b="1" u="none" strike="noStrike" dirty="0">
                          <a:solidFill>
                            <a:srgbClr val="000000"/>
                          </a:solidFill>
                          <a:effectLst/>
                        </a:rPr>
                        <a:t>Period/Sex</a:t>
                      </a:r>
                      <a:endParaRPr lang="en-US" sz="1400" b="1" i="0" u="none" strike="noStrike" dirty="0">
                        <a:solidFill>
                          <a:srgbClr val="000000"/>
                        </a:solidFill>
                        <a:effectLst/>
                        <a:latin typeface="Calibri" panose="020F0502020204030204" pitchFamily="34" charset="0"/>
                      </a:endParaRPr>
                    </a:p>
                  </a:txBody>
                  <a:tcPr marL="5628" marR="5628" marT="5628" marB="0" anchor="b"/>
                </a:tc>
                <a:tc>
                  <a:txBody>
                    <a:bodyPr/>
                    <a:lstStyle/>
                    <a:p>
                      <a:pPr algn="ctr" fontAlgn="b"/>
                      <a:r>
                        <a:rPr lang="en-US" sz="1400" b="1" u="none" strike="noStrike">
                          <a:solidFill>
                            <a:srgbClr val="000000"/>
                          </a:solidFill>
                          <a:effectLst/>
                        </a:rPr>
                        <a:t>Male </a:t>
                      </a:r>
                      <a:endParaRPr lang="en-US" sz="1400" b="1" i="0" u="none" strike="noStrike">
                        <a:solidFill>
                          <a:srgbClr val="000000"/>
                        </a:solidFill>
                        <a:effectLst/>
                        <a:latin typeface="Calibri" panose="020F0502020204030204" pitchFamily="34" charset="0"/>
                      </a:endParaRPr>
                    </a:p>
                  </a:txBody>
                  <a:tcPr marL="5628" marR="5628" marT="5628" marB="0" anchor="b"/>
                </a:tc>
                <a:tc>
                  <a:txBody>
                    <a:bodyPr/>
                    <a:lstStyle/>
                    <a:p>
                      <a:pPr algn="ctr" fontAlgn="b"/>
                      <a:r>
                        <a:rPr lang="en-US" sz="1400" b="1" u="none" strike="noStrike">
                          <a:solidFill>
                            <a:srgbClr val="000000"/>
                          </a:solidFill>
                          <a:effectLst/>
                        </a:rPr>
                        <a:t>Female</a:t>
                      </a:r>
                      <a:endParaRPr lang="en-US" sz="1400" b="1" i="0" u="none" strike="noStrike">
                        <a:solidFill>
                          <a:srgbClr val="000000"/>
                        </a:solidFill>
                        <a:effectLst/>
                        <a:latin typeface="Calibri" panose="020F0502020204030204" pitchFamily="34" charset="0"/>
                      </a:endParaRPr>
                    </a:p>
                  </a:txBody>
                  <a:tcPr marL="5628" marR="5628" marT="5628" marB="0" anchor="b"/>
                </a:tc>
                <a:extLst>
                  <a:ext uri="{0D108BD9-81ED-4DB2-BD59-A6C34878D82A}">
                    <a16:rowId xmlns:a16="http://schemas.microsoft.com/office/drawing/2014/main" val="4240486078"/>
                  </a:ext>
                </a:extLst>
              </a:tr>
              <a:tr h="480163">
                <a:tc>
                  <a:txBody>
                    <a:bodyPr/>
                    <a:lstStyle/>
                    <a:p>
                      <a:pPr algn="ctr" fontAlgn="b"/>
                      <a:r>
                        <a:rPr lang="en-US" sz="1400" b="1" u="none" strike="noStrike">
                          <a:solidFill>
                            <a:srgbClr val="000000"/>
                          </a:solidFill>
                          <a:effectLst/>
                        </a:rPr>
                        <a:t>2017</a:t>
                      </a:r>
                      <a:endParaRPr lang="en-US" sz="1400" b="1" i="0" u="none" strike="noStrike">
                        <a:solidFill>
                          <a:srgbClr val="000000"/>
                        </a:solidFill>
                        <a:effectLst/>
                        <a:latin typeface="Calibri" panose="020F0502020204030204" pitchFamily="34" charset="0"/>
                      </a:endParaRPr>
                    </a:p>
                  </a:txBody>
                  <a:tcPr marL="5628" marR="5628" marT="5628" marB="0" anchor="b"/>
                </a:tc>
                <a:tc>
                  <a:txBody>
                    <a:bodyPr/>
                    <a:lstStyle/>
                    <a:p>
                      <a:pPr algn="r" fontAlgn="b"/>
                      <a:r>
                        <a:rPr lang="en-US" sz="1400" b="0" u="none" strike="noStrike" dirty="0">
                          <a:solidFill>
                            <a:srgbClr val="000000"/>
                          </a:solidFill>
                          <a:effectLst/>
                        </a:rPr>
                        <a:t>26 868 </a:t>
                      </a:r>
                      <a:endParaRPr lang="en-US" sz="1400" b="0" i="0" u="none" strike="noStrike" dirty="0">
                        <a:solidFill>
                          <a:srgbClr val="000000"/>
                        </a:solidFill>
                        <a:effectLst/>
                        <a:latin typeface="Calibri" panose="020F0502020204030204" pitchFamily="34" charset="0"/>
                      </a:endParaRPr>
                    </a:p>
                  </a:txBody>
                  <a:tcPr marL="5628" marR="5628" marT="5628" marB="0" anchor="b"/>
                </a:tc>
                <a:tc>
                  <a:txBody>
                    <a:bodyPr/>
                    <a:lstStyle/>
                    <a:p>
                      <a:pPr algn="r" fontAlgn="b"/>
                      <a:r>
                        <a:rPr lang="en-US" sz="1400" b="0" u="none" strike="noStrike">
                          <a:solidFill>
                            <a:srgbClr val="000000"/>
                          </a:solidFill>
                          <a:effectLst/>
                        </a:rPr>
                        <a:t>4 981</a:t>
                      </a:r>
                      <a:endParaRPr lang="en-US" sz="1400" b="0" i="0" u="none" strike="noStrike">
                        <a:solidFill>
                          <a:srgbClr val="000000"/>
                        </a:solidFill>
                        <a:effectLst/>
                        <a:latin typeface="Calibri" panose="020F0502020204030204" pitchFamily="34" charset="0"/>
                      </a:endParaRPr>
                    </a:p>
                  </a:txBody>
                  <a:tcPr marL="5628" marR="5628" marT="5628" marB="0" anchor="b"/>
                </a:tc>
                <a:extLst>
                  <a:ext uri="{0D108BD9-81ED-4DB2-BD59-A6C34878D82A}">
                    <a16:rowId xmlns:a16="http://schemas.microsoft.com/office/drawing/2014/main" val="671281637"/>
                  </a:ext>
                </a:extLst>
              </a:tr>
              <a:tr h="480163">
                <a:tc>
                  <a:txBody>
                    <a:bodyPr/>
                    <a:lstStyle/>
                    <a:p>
                      <a:pPr algn="ctr" fontAlgn="b"/>
                      <a:r>
                        <a:rPr lang="en-US" sz="1400" b="1" u="none" strike="noStrike">
                          <a:solidFill>
                            <a:srgbClr val="000000"/>
                          </a:solidFill>
                          <a:effectLst/>
                        </a:rPr>
                        <a:t>2018</a:t>
                      </a:r>
                      <a:endParaRPr lang="en-US" sz="1400" b="1" i="0" u="none" strike="noStrike">
                        <a:solidFill>
                          <a:srgbClr val="000000"/>
                        </a:solidFill>
                        <a:effectLst/>
                        <a:latin typeface="Calibri" panose="020F0502020204030204" pitchFamily="34" charset="0"/>
                      </a:endParaRPr>
                    </a:p>
                  </a:txBody>
                  <a:tcPr marL="5628" marR="5628" marT="5628" marB="0" anchor="b"/>
                </a:tc>
                <a:tc>
                  <a:txBody>
                    <a:bodyPr/>
                    <a:lstStyle/>
                    <a:p>
                      <a:pPr algn="r" fontAlgn="b"/>
                      <a:r>
                        <a:rPr lang="en-US" sz="1400" b="0" u="none" strike="noStrike" dirty="0">
                          <a:solidFill>
                            <a:srgbClr val="000000"/>
                          </a:solidFill>
                          <a:effectLst/>
                        </a:rPr>
                        <a:t>11 358   </a:t>
                      </a:r>
                      <a:endParaRPr lang="en-US" sz="1400" b="0" i="0" u="none" strike="noStrike" dirty="0">
                        <a:solidFill>
                          <a:srgbClr val="000000"/>
                        </a:solidFill>
                        <a:effectLst/>
                        <a:latin typeface="Calibri" panose="020F0502020204030204" pitchFamily="34" charset="0"/>
                      </a:endParaRPr>
                    </a:p>
                  </a:txBody>
                  <a:tcPr marL="5628" marR="5628" marT="5628" marB="0" anchor="b"/>
                </a:tc>
                <a:tc>
                  <a:txBody>
                    <a:bodyPr/>
                    <a:lstStyle/>
                    <a:p>
                      <a:pPr algn="r" fontAlgn="b"/>
                      <a:r>
                        <a:rPr lang="en-US" sz="1400" b="0" u="none" strike="noStrike" dirty="0">
                          <a:solidFill>
                            <a:srgbClr val="000000"/>
                          </a:solidFill>
                          <a:effectLst/>
                        </a:rPr>
                        <a:t>2 788</a:t>
                      </a:r>
                      <a:endParaRPr lang="en-US" sz="1400" b="0" i="0" u="none" strike="noStrike" dirty="0">
                        <a:solidFill>
                          <a:srgbClr val="000000"/>
                        </a:solidFill>
                        <a:effectLst/>
                        <a:latin typeface="Calibri" panose="020F0502020204030204" pitchFamily="34" charset="0"/>
                      </a:endParaRPr>
                    </a:p>
                  </a:txBody>
                  <a:tcPr marL="5628" marR="5628" marT="5628" marB="0" anchor="b"/>
                </a:tc>
                <a:extLst>
                  <a:ext uri="{0D108BD9-81ED-4DB2-BD59-A6C34878D82A}">
                    <a16:rowId xmlns:a16="http://schemas.microsoft.com/office/drawing/2014/main" val="2231609800"/>
                  </a:ext>
                </a:extLst>
              </a:tr>
              <a:tr h="480163">
                <a:tc>
                  <a:txBody>
                    <a:bodyPr/>
                    <a:lstStyle/>
                    <a:p>
                      <a:pPr algn="ctr" fontAlgn="b"/>
                      <a:r>
                        <a:rPr lang="en-US" sz="1400" b="1" u="none" strike="noStrike">
                          <a:solidFill>
                            <a:srgbClr val="000000"/>
                          </a:solidFill>
                          <a:effectLst/>
                        </a:rPr>
                        <a:t>2019</a:t>
                      </a:r>
                      <a:endParaRPr lang="en-US" sz="1400" b="1" i="0" u="none" strike="noStrike">
                        <a:solidFill>
                          <a:srgbClr val="000000"/>
                        </a:solidFill>
                        <a:effectLst/>
                        <a:latin typeface="Calibri" panose="020F0502020204030204" pitchFamily="34" charset="0"/>
                      </a:endParaRPr>
                    </a:p>
                  </a:txBody>
                  <a:tcPr marL="5628" marR="5628" marT="5628" marB="0" anchor="b"/>
                </a:tc>
                <a:tc>
                  <a:txBody>
                    <a:bodyPr/>
                    <a:lstStyle/>
                    <a:p>
                      <a:pPr algn="r" fontAlgn="b"/>
                      <a:r>
                        <a:rPr lang="en-US" sz="1400" b="0" u="none" strike="noStrike" dirty="0">
                          <a:solidFill>
                            <a:srgbClr val="000000"/>
                          </a:solidFill>
                          <a:effectLst/>
                        </a:rPr>
                        <a:t>5 800</a:t>
                      </a:r>
                      <a:endParaRPr lang="en-US" sz="1400" b="0" i="0" u="none" strike="noStrike" dirty="0">
                        <a:solidFill>
                          <a:srgbClr val="000000"/>
                        </a:solidFill>
                        <a:effectLst/>
                        <a:latin typeface="Calibri" panose="020F0502020204030204" pitchFamily="34" charset="0"/>
                      </a:endParaRPr>
                    </a:p>
                  </a:txBody>
                  <a:tcPr marL="5628" marR="5628" marT="5628" marB="0" anchor="b"/>
                </a:tc>
                <a:tc>
                  <a:txBody>
                    <a:bodyPr/>
                    <a:lstStyle/>
                    <a:p>
                      <a:pPr algn="r" fontAlgn="b"/>
                      <a:r>
                        <a:rPr lang="en-US" sz="1400" b="0" u="none" strike="noStrike" dirty="0">
                          <a:solidFill>
                            <a:srgbClr val="000000"/>
                          </a:solidFill>
                          <a:effectLst/>
                        </a:rPr>
                        <a:t>2 523</a:t>
                      </a:r>
                      <a:endParaRPr lang="en-US" sz="1400" b="0" i="0" u="none" strike="noStrike" dirty="0">
                        <a:solidFill>
                          <a:srgbClr val="000000"/>
                        </a:solidFill>
                        <a:effectLst/>
                        <a:latin typeface="Calibri" panose="020F0502020204030204" pitchFamily="34" charset="0"/>
                      </a:endParaRPr>
                    </a:p>
                  </a:txBody>
                  <a:tcPr marL="5628" marR="5628" marT="5628" marB="0" anchor="b"/>
                </a:tc>
                <a:extLst>
                  <a:ext uri="{0D108BD9-81ED-4DB2-BD59-A6C34878D82A}">
                    <a16:rowId xmlns:a16="http://schemas.microsoft.com/office/drawing/2014/main" val="3694753542"/>
                  </a:ext>
                </a:extLst>
              </a:tr>
              <a:tr h="480163">
                <a:tc>
                  <a:txBody>
                    <a:bodyPr/>
                    <a:lstStyle/>
                    <a:p>
                      <a:pPr algn="ctr" fontAlgn="b"/>
                      <a:r>
                        <a:rPr lang="en-US" sz="1400" b="1" u="none" strike="noStrike" dirty="0">
                          <a:solidFill>
                            <a:srgbClr val="000000"/>
                          </a:solidFill>
                          <a:effectLst/>
                        </a:rPr>
                        <a:t>2020</a:t>
                      </a:r>
                      <a:endParaRPr lang="en-US" sz="1400" b="1" i="0" u="none" strike="noStrike" dirty="0">
                        <a:solidFill>
                          <a:srgbClr val="000000"/>
                        </a:solidFill>
                        <a:effectLst/>
                        <a:latin typeface="Calibri" panose="020F0502020204030204" pitchFamily="34" charset="0"/>
                      </a:endParaRPr>
                    </a:p>
                  </a:txBody>
                  <a:tcPr marL="5628" marR="5628" marT="5628" marB="0" anchor="b"/>
                </a:tc>
                <a:tc>
                  <a:txBody>
                    <a:bodyPr/>
                    <a:lstStyle/>
                    <a:p>
                      <a:pPr algn="r" fontAlgn="b"/>
                      <a:r>
                        <a:rPr lang="en-US" sz="1400" b="0" u="none" strike="noStrike">
                          <a:solidFill>
                            <a:srgbClr val="000000"/>
                          </a:solidFill>
                          <a:effectLst/>
                        </a:rPr>
                        <a:t>5 655</a:t>
                      </a:r>
                      <a:endParaRPr lang="en-US" sz="1400" b="0" i="0" u="none" strike="noStrike">
                        <a:solidFill>
                          <a:srgbClr val="000000"/>
                        </a:solidFill>
                        <a:effectLst/>
                        <a:latin typeface="Calibri" panose="020F0502020204030204" pitchFamily="34" charset="0"/>
                      </a:endParaRPr>
                    </a:p>
                  </a:txBody>
                  <a:tcPr marL="5628" marR="5628" marT="5628" marB="0" anchor="b"/>
                </a:tc>
                <a:tc>
                  <a:txBody>
                    <a:bodyPr/>
                    <a:lstStyle/>
                    <a:p>
                      <a:pPr algn="r" fontAlgn="b"/>
                      <a:r>
                        <a:rPr lang="en-US" sz="1400" b="0" u="none" strike="noStrike" dirty="0">
                          <a:solidFill>
                            <a:srgbClr val="000000"/>
                          </a:solidFill>
                          <a:effectLst/>
                        </a:rPr>
                        <a:t>2 163</a:t>
                      </a:r>
                      <a:endParaRPr lang="en-US" sz="1400" b="0" i="0" u="none" strike="noStrike" dirty="0">
                        <a:solidFill>
                          <a:srgbClr val="000000"/>
                        </a:solidFill>
                        <a:effectLst/>
                        <a:latin typeface="Calibri" panose="020F0502020204030204" pitchFamily="34" charset="0"/>
                      </a:endParaRPr>
                    </a:p>
                  </a:txBody>
                  <a:tcPr marL="5628" marR="5628" marT="5628" marB="0" anchor="b"/>
                </a:tc>
                <a:extLst>
                  <a:ext uri="{0D108BD9-81ED-4DB2-BD59-A6C34878D82A}">
                    <a16:rowId xmlns:a16="http://schemas.microsoft.com/office/drawing/2014/main" val="2307701946"/>
                  </a:ext>
                </a:extLst>
              </a:tr>
            </a:tbl>
          </a:graphicData>
        </a:graphic>
      </p:graphicFrame>
      <p:sp>
        <p:nvSpPr>
          <p:cNvPr id="19" name="Rectangle: Rounded Corners 28">
            <a:extLst>
              <a:ext uri="{FF2B5EF4-FFF2-40B4-BE49-F238E27FC236}">
                <a16:creationId xmlns:a16="http://schemas.microsoft.com/office/drawing/2014/main" id="{D489170C-206D-4B9E-93D0-133A601B4BCC}"/>
              </a:ext>
            </a:extLst>
          </p:cNvPr>
          <p:cNvSpPr/>
          <p:nvPr/>
        </p:nvSpPr>
        <p:spPr>
          <a:xfrm>
            <a:off x="7197236" y="2869428"/>
            <a:ext cx="1597469" cy="2431885"/>
          </a:xfrm>
          <a:prstGeom prst="roundRect">
            <a:avLst>
              <a:gd name="adj" fmla="val 8396"/>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28">
            <a:extLst>
              <a:ext uri="{FF2B5EF4-FFF2-40B4-BE49-F238E27FC236}">
                <a16:creationId xmlns:a16="http://schemas.microsoft.com/office/drawing/2014/main" id="{F719F0F6-4F7E-43A0-B9A0-86217692B646}"/>
              </a:ext>
            </a:extLst>
          </p:cNvPr>
          <p:cNvSpPr/>
          <p:nvPr/>
        </p:nvSpPr>
        <p:spPr>
          <a:xfrm>
            <a:off x="8871751" y="2869428"/>
            <a:ext cx="1597470" cy="2431885"/>
          </a:xfrm>
          <a:prstGeom prst="roundRect">
            <a:avLst>
              <a:gd name="adj" fmla="val 8517"/>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8">
            <a:extLst>
              <a:ext uri="{FF2B5EF4-FFF2-40B4-BE49-F238E27FC236}">
                <a16:creationId xmlns:a16="http://schemas.microsoft.com/office/drawing/2014/main" id="{E2133B0A-F59A-49BC-B35F-6A2CF0428CFE}"/>
              </a:ext>
            </a:extLst>
          </p:cNvPr>
          <p:cNvSpPr/>
          <p:nvPr/>
        </p:nvSpPr>
        <p:spPr>
          <a:xfrm>
            <a:off x="7197236" y="2520042"/>
            <a:ext cx="3188043" cy="297299"/>
          </a:xfrm>
          <a:prstGeom prst="roundRect">
            <a:avLst>
              <a:gd name="adj" fmla="val 8517"/>
            </a:avLst>
          </a:prstGeom>
          <a:noFill/>
          <a:ln w="476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88183616"/>
      </p:ext>
    </p:extLst>
  </p:cSld>
  <p:clrMapOvr>
    <a:masterClrMapping/>
  </p:clrMapOvr>
  <mc:AlternateContent xmlns:mc="http://schemas.openxmlformats.org/markup-compatibility/2006" xmlns:p159="http://schemas.microsoft.com/office/powerpoint/2015/09/main">
    <mc:Choice Requires="p159">
      <p:transition advClick="0" advTm="29304">
        <p159:morph option="byObject"/>
      </p:transition>
    </mc:Choice>
    <mc:Fallback xmlns="">
      <p:transition advClick="0" advTm="2930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s-ES"/>
              <a:t> Indicators vs data elements</a:t>
            </a:r>
            <a:endParaRPr lang="en-NO" dirty="0"/>
          </a:p>
        </p:txBody>
      </p:sp>
      <p:pic>
        <p:nvPicPr>
          <p:cNvPr id="10" name="Graphic 9" descr="Badge Question Mark with solid fill">
            <a:extLst>
              <a:ext uri="{FF2B5EF4-FFF2-40B4-BE49-F238E27FC236}">
                <a16:creationId xmlns:a16="http://schemas.microsoft.com/office/drawing/2014/main" id="{D21B4180-5C45-9B41-BC6C-86FE995A25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709" y="2469343"/>
            <a:ext cx="1914039" cy="1914039"/>
          </a:xfrm>
          <a:prstGeom prst="rect">
            <a:avLst/>
          </a:prstGeom>
        </p:spPr>
      </p:pic>
      <p:sp>
        <p:nvSpPr>
          <p:cNvPr id="6" name="TextBox 5">
            <a:extLst>
              <a:ext uri="{FF2B5EF4-FFF2-40B4-BE49-F238E27FC236}">
                <a16:creationId xmlns:a16="http://schemas.microsoft.com/office/drawing/2014/main" id="{5DDB2F4B-1674-744C-996F-5C5AE8F5E1D8}"/>
              </a:ext>
            </a:extLst>
          </p:cNvPr>
          <p:cNvSpPr txBox="1"/>
          <p:nvPr/>
        </p:nvSpPr>
        <p:spPr>
          <a:xfrm>
            <a:off x="1475833" y="3468069"/>
            <a:ext cx="3114707" cy="585738"/>
          </a:xfrm>
          <a:prstGeom prst="rect">
            <a:avLst/>
          </a:prstGeom>
          <a:noFill/>
        </p:spPr>
        <p:txBody>
          <a:bodyPr wrap="square" rtlCol="0">
            <a:spAutoFit/>
          </a:bodyPr>
          <a:lstStyle/>
          <a:p>
            <a:pPr marL="342900" indent="-342900">
              <a:lnSpc>
                <a:spcPct val="150000"/>
              </a:lnSpc>
              <a:buClr>
                <a:schemeClr val="accent1"/>
              </a:buClr>
              <a:buSzPct val="150000"/>
              <a:buFont typeface="Arial" panose="020B0604020202020204" pitchFamily="34" charset="0"/>
              <a:buChar char="•"/>
            </a:pPr>
            <a:r>
              <a:rPr lang="en-GB" sz="2400" dirty="0">
                <a:latin typeface="Rubik" pitchFamily="2" charset="-79"/>
                <a:cs typeface="Rubik" pitchFamily="2" charset="-79"/>
              </a:rPr>
              <a:t>C</a:t>
            </a:r>
            <a:r>
              <a:rPr lang="en-GB" sz="2400" dirty="0">
                <a:solidFill>
                  <a:schemeClr val="tx1"/>
                </a:solidFill>
                <a:latin typeface="Rubik" pitchFamily="2" charset="-79"/>
                <a:cs typeface="Rubik" pitchFamily="2" charset="-79"/>
              </a:rPr>
              <a:t>ollected</a:t>
            </a:r>
          </a:p>
        </p:txBody>
      </p:sp>
      <p:sp>
        <p:nvSpPr>
          <p:cNvPr id="11" name="TextBox 10">
            <a:extLst>
              <a:ext uri="{FF2B5EF4-FFF2-40B4-BE49-F238E27FC236}">
                <a16:creationId xmlns:a16="http://schemas.microsoft.com/office/drawing/2014/main" id="{CF01F02F-86F9-46A3-9F19-F02684499249}"/>
              </a:ext>
            </a:extLst>
          </p:cNvPr>
          <p:cNvSpPr txBox="1"/>
          <p:nvPr/>
        </p:nvSpPr>
        <p:spPr>
          <a:xfrm>
            <a:off x="5524500" y="2015153"/>
            <a:ext cx="1143000" cy="584775"/>
          </a:xfrm>
          <a:prstGeom prst="rect">
            <a:avLst/>
          </a:prstGeom>
          <a:noFill/>
        </p:spPr>
        <p:txBody>
          <a:bodyPr wrap="square" rtlCol="0">
            <a:spAutoFit/>
          </a:bodyPr>
          <a:lstStyle/>
          <a:p>
            <a:pPr algn="ctr"/>
            <a:r>
              <a:rPr lang="en-NO" sz="3200" dirty="0">
                <a:solidFill>
                  <a:schemeClr val="accent2"/>
                </a:solidFill>
                <a:latin typeface="Rubik" pitchFamily="2" charset="-79"/>
                <a:cs typeface="Rubik" pitchFamily="2" charset="-79"/>
              </a:rPr>
              <a:t>VS.</a:t>
            </a:r>
          </a:p>
        </p:txBody>
      </p:sp>
      <p:sp>
        <p:nvSpPr>
          <p:cNvPr id="12" name="Rectangle: Rounded Corners 17">
            <a:extLst>
              <a:ext uri="{FF2B5EF4-FFF2-40B4-BE49-F238E27FC236}">
                <a16:creationId xmlns:a16="http://schemas.microsoft.com/office/drawing/2014/main" id="{70DAA434-67A2-419D-AC4B-8FAAE1B0DB4A}"/>
              </a:ext>
            </a:extLst>
          </p:cNvPr>
          <p:cNvSpPr/>
          <p:nvPr/>
        </p:nvSpPr>
        <p:spPr>
          <a:xfrm>
            <a:off x="1586333" y="1869715"/>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Data </a:t>
            </a:r>
            <a:r>
              <a:rPr lang="es-ES" sz="2400" dirty="0" err="1"/>
              <a:t>elements</a:t>
            </a:r>
            <a:endParaRPr lang="es-ES" sz="2400" dirty="0"/>
          </a:p>
        </p:txBody>
      </p:sp>
      <p:sp>
        <p:nvSpPr>
          <p:cNvPr id="15" name="TextBox 14">
            <a:extLst>
              <a:ext uri="{FF2B5EF4-FFF2-40B4-BE49-F238E27FC236}">
                <a16:creationId xmlns:a16="http://schemas.microsoft.com/office/drawing/2014/main" id="{D1DDE3F9-9C82-488A-A87D-ED914EB66B4F}"/>
              </a:ext>
            </a:extLst>
          </p:cNvPr>
          <p:cNvSpPr txBox="1"/>
          <p:nvPr/>
        </p:nvSpPr>
        <p:spPr>
          <a:xfrm>
            <a:off x="1475833" y="2789637"/>
            <a:ext cx="3114707" cy="585738"/>
          </a:xfrm>
          <a:prstGeom prst="rect">
            <a:avLst/>
          </a:prstGeom>
          <a:noFill/>
        </p:spPr>
        <p:txBody>
          <a:bodyPr wrap="square" rtlCol="0">
            <a:spAutoFit/>
          </a:bodyPr>
          <a:lstStyle/>
          <a:p>
            <a:pPr marL="342900" indent="-342900">
              <a:lnSpc>
                <a:spcPct val="150000"/>
              </a:lnSpc>
              <a:buClr>
                <a:schemeClr val="accent1"/>
              </a:buClr>
              <a:buSzPct val="150000"/>
              <a:buFont typeface="Arial" panose="020B0604020202020204" pitchFamily="34" charset="0"/>
              <a:buChar char="•"/>
            </a:pPr>
            <a:r>
              <a:rPr lang="en-GB" sz="2400" dirty="0">
                <a:latin typeface="Rubik" pitchFamily="2" charset="-79"/>
                <a:cs typeface="Rubik" pitchFamily="2" charset="-79"/>
              </a:rPr>
              <a:t>“Raw</a:t>
            </a:r>
            <a:r>
              <a:rPr lang="en-GB" sz="2400">
                <a:latin typeface="Rubik" pitchFamily="2" charset="-79"/>
                <a:cs typeface="Rubik" pitchFamily="2" charset="-79"/>
              </a:rPr>
              <a:t>” values</a:t>
            </a:r>
            <a:endParaRPr lang="en-GB" sz="2400" dirty="0">
              <a:solidFill>
                <a:schemeClr val="tx1"/>
              </a:solidFill>
              <a:latin typeface="Rubik" pitchFamily="2" charset="-79"/>
              <a:cs typeface="Rubik" pitchFamily="2" charset="-79"/>
            </a:endParaRPr>
          </a:p>
        </p:txBody>
      </p:sp>
      <p:sp>
        <p:nvSpPr>
          <p:cNvPr id="17" name="TextBox 16">
            <a:extLst>
              <a:ext uri="{FF2B5EF4-FFF2-40B4-BE49-F238E27FC236}">
                <a16:creationId xmlns:a16="http://schemas.microsoft.com/office/drawing/2014/main" id="{137BD51F-7701-4EDD-9D5E-D62CFC9324A1}"/>
              </a:ext>
            </a:extLst>
          </p:cNvPr>
          <p:cNvSpPr txBox="1"/>
          <p:nvPr/>
        </p:nvSpPr>
        <p:spPr>
          <a:xfrm>
            <a:off x="1475833" y="4146500"/>
            <a:ext cx="4048668" cy="843501"/>
          </a:xfrm>
          <a:prstGeom prst="rect">
            <a:avLst/>
          </a:prstGeom>
          <a:noFill/>
        </p:spPr>
        <p:txBody>
          <a:bodyPr wrap="square" rtlCol="0">
            <a:spAutoFit/>
          </a:bodyPr>
          <a:lstStyle/>
          <a:p>
            <a:pPr marL="342900" indent="-342900">
              <a:lnSpc>
                <a:spcPts val="3000"/>
              </a:lnSpc>
              <a:buClr>
                <a:schemeClr val="accent1"/>
              </a:buClr>
              <a:buSzPct val="150000"/>
              <a:buFont typeface="Arial" panose="020B0604020202020204" pitchFamily="34" charset="0"/>
              <a:buChar char="•"/>
            </a:pPr>
            <a:r>
              <a:rPr lang="en-GB" sz="2400" dirty="0">
                <a:latin typeface="Rubik" pitchFamily="2" charset="-79"/>
                <a:cs typeface="Rubik" pitchFamily="2" charset="-79"/>
              </a:rPr>
              <a:t>Ex: 	Number </a:t>
            </a:r>
            <a:r>
              <a:rPr lang="en-GB" sz="2400">
                <a:latin typeface="Rubik" pitchFamily="2" charset="-79"/>
                <a:cs typeface="Rubik" pitchFamily="2" charset="-79"/>
              </a:rPr>
              <a:t>of immunized </a:t>
            </a:r>
            <a:r>
              <a:rPr lang="en-GB" sz="2400" dirty="0">
                <a:latin typeface="Rubik" pitchFamily="2" charset="-79"/>
                <a:cs typeface="Rubik" pitchFamily="2" charset="-79"/>
              </a:rPr>
              <a:t>i</a:t>
            </a:r>
            <a:r>
              <a:rPr lang="en-GB" sz="2400">
                <a:latin typeface="Rubik" pitchFamily="2" charset="-79"/>
                <a:cs typeface="Rubik" pitchFamily="2" charset="-79"/>
              </a:rPr>
              <a:t>ndividuals</a:t>
            </a:r>
            <a:endParaRPr lang="en-GB" sz="2400" dirty="0">
              <a:solidFill>
                <a:schemeClr val="tx1"/>
              </a:solidFill>
              <a:latin typeface="Rubik" pitchFamily="2" charset="-79"/>
              <a:cs typeface="Rubik" pitchFamily="2" charset="-79"/>
            </a:endParaRPr>
          </a:p>
        </p:txBody>
      </p:sp>
      <p:sp>
        <p:nvSpPr>
          <p:cNvPr id="18" name="TextBox 17">
            <a:extLst>
              <a:ext uri="{FF2B5EF4-FFF2-40B4-BE49-F238E27FC236}">
                <a16:creationId xmlns:a16="http://schemas.microsoft.com/office/drawing/2014/main" id="{6375F3BB-659D-4024-919D-3118F1B7B460}"/>
              </a:ext>
            </a:extLst>
          </p:cNvPr>
          <p:cNvSpPr txBox="1"/>
          <p:nvPr/>
        </p:nvSpPr>
        <p:spPr>
          <a:xfrm>
            <a:off x="7434253" y="2891368"/>
            <a:ext cx="3114707" cy="585738"/>
          </a:xfrm>
          <a:prstGeom prst="rect">
            <a:avLst/>
          </a:prstGeom>
          <a:noFill/>
        </p:spPr>
        <p:txBody>
          <a:bodyPr wrap="square" rtlCol="0">
            <a:spAutoFit/>
          </a:bodyPr>
          <a:lstStyle/>
          <a:p>
            <a:pPr marL="342900" indent="-342900">
              <a:lnSpc>
                <a:spcPct val="150000"/>
              </a:lnSpc>
              <a:buClr>
                <a:schemeClr val="accent1"/>
              </a:buClr>
              <a:buSzPct val="150000"/>
              <a:buFont typeface="Arial" panose="020B0604020202020204" pitchFamily="34" charset="0"/>
              <a:buChar char="•"/>
            </a:pPr>
            <a:r>
              <a:rPr lang="en-GB" sz="2400" dirty="0">
                <a:latin typeface="Rubik" pitchFamily="2" charset="-79"/>
                <a:cs typeface="Rubik" pitchFamily="2" charset="-79"/>
              </a:rPr>
              <a:t>Calculated</a:t>
            </a:r>
            <a:endParaRPr lang="en-GB" sz="2400" dirty="0">
              <a:solidFill>
                <a:schemeClr val="tx1"/>
              </a:solidFill>
              <a:latin typeface="Rubik" pitchFamily="2" charset="-79"/>
              <a:cs typeface="Rubik" pitchFamily="2" charset="-79"/>
            </a:endParaRPr>
          </a:p>
        </p:txBody>
      </p:sp>
      <p:sp>
        <p:nvSpPr>
          <p:cNvPr id="19" name="TextBox 18">
            <a:extLst>
              <a:ext uri="{FF2B5EF4-FFF2-40B4-BE49-F238E27FC236}">
                <a16:creationId xmlns:a16="http://schemas.microsoft.com/office/drawing/2014/main" id="{C06EEA72-67BF-4C7E-8466-2653FFBAC092}"/>
              </a:ext>
            </a:extLst>
          </p:cNvPr>
          <p:cNvSpPr txBox="1"/>
          <p:nvPr/>
        </p:nvSpPr>
        <p:spPr>
          <a:xfrm>
            <a:off x="7458509" y="3601029"/>
            <a:ext cx="3114707" cy="843501"/>
          </a:xfrm>
          <a:prstGeom prst="rect">
            <a:avLst/>
          </a:prstGeom>
          <a:noFill/>
        </p:spPr>
        <p:txBody>
          <a:bodyPr wrap="square" rtlCol="0">
            <a:spAutoFit/>
          </a:bodyPr>
          <a:lstStyle/>
          <a:p>
            <a:pPr marL="342900" indent="-342900">
              <a:lnSpc>
                <a:spcPts val="3000"/>
              </a:lnSpc>
              <a:buClr>
                <a:schemeClr val="accent1"/>
              </a:buClr>
              <a:buSzPct val="150000"/>
              <a:buFont typeface="Arial" panose="020B0604020202020204" pitchFamily="34" charset="0"/>
              <a:buChar char="•"/>
            </a:pPr>
            <a:r>
              <a:rPr lang="en-GB" sz="2400" dirty="0">
                <a:latin typeface="Rubik" pitchFamily="2" charset="-79"/>
                <a:cs typeface="Rubik" pitchFamily="2" charset="-79"/>
              </a:rPr>
              <a:t>Ex</a:t>
            </a:r>
            <a:r>
              <a:rPr lang="en-GB" sz="2400">
                <a:latin typeface="Rubik" pitchFamily="2" charset="-79"/>
                <a:cs typeface="Rubik" pitchFamily="2" charset="-79"/>
              </a:rPr>
              <a:t>: Immunization c</a:t>
            </a:r>
            <a:r>
              <a:rPr lang="en-GB" sz="2400">
                <a:solidFill>
                  <a:schemeClr val="tx1"/>
                </a:solidFill>
                <a:latin typeface="Rubik" pitchFamily="2" charset="-79"/>
                <a:cs typeface="Rubik" pitchFamily="2" charset="-79"/>
              </a:rPr>
              <a:t>overage </a:t>
            </a:r>
            <a:r>
              <a:rPr lang="en-GB" sz="2400" dirty="0">
                <a:latin typeface="Rubik" pitchFamily="2" charset="-79"/>
                <a:cs typeface="Rubik" pitchFamily="2" charset="-79"/>
              </a:rPr>
              <a:t>r</a:t>
            </a:r>
            <a:r>
              <a:rPr lang="en-GB" sz="2400">
                <a:solidFill>
                  <a:schemeClr val="tx1"/>
                </a:solidFill>
                <a:latin typeface="Rubik" pitchFamily="2" charset="-79"/>
                <a:cs typeface="Rubik" pitchFamily="2" charset="-79"/>
              </a:rPr>
              <a:t>ate</a:t>
            </a:r>
            <a:endParaRPr lang="en-GB" sz="2400" dirty="0">
              <a:solidFill>
                <a:schemeClr val="tx1"/>
              </a:solidFill>
              <a:latin typeface="Rubik" pitchFamily="2" charset="-79"/>
              <a:cs typeface="Rubik" pitchFamily="2" charset="-79"/>
            </a:endParaRPr>
          </a:p>
        </p:txBody>
      </p:sp>
      <p:sp>
        <p:nvSpPr>
          <p:cNvPr id="14" name="Rectangle: Rounded Corners 17">
            <a:extLst>
              <a:ext uri="{FF2B5EF4-FFF2-40B4-BE49-F238E27FC236}">
                <a16:creationId xmlns:a16="http://schemas.microsoft.com/office/drawing/2014/main" id="{B3D173AA-6983-4B63-AD66-D192E3B09885}"/>
              </a:ext>
            </a:extLst>
          </p:cNvPr>
          <p:cNvSpPr/>
          <p:nvPr/>
        </p:nvSpPr>
        <p:spPr>
          <a:xfrm>
            <a:off x="4568002" y="1871599"/>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Indicators</a:t>
            </a:r>
            <a:endParaRPr lang="es-ES" sz="2400" dirty="0"/>
          </a:p>
        </p:txBody>
      </p:sp>
    </p:spTree>
    <p:custDataLst>
      <p:tags r:id="rId1"/>
    </p:custDataLst>
    <p:extLst>
      <p:ext uri="{BB962C8B-B14F-4D97-AF65-F5344CB8AC3E}">
        <p14:creationId xmlns:p14="http://schemas.microsoft.com/office/powerpoint/2010/main" val="4232109990"/>
      </p:ext>
    </p:extLst>
  </p:cSld>
  <p:clrMapOvr>
    <a:masterClrMapping/>
  </p:clrMapOvr>
  <mc:AlternateContent xmlns:mc="http://schemas.openxmlformats.org/markup-compatibility/2006" xmlns:p14="http://schemas.microsoft.com/office/powerpoint/2010/main">
    <mc:Choice Requires="p14">
      <p:transition p14:dur="0" advClick="0" advTm="42144"/>
    </mc:Choice>
    <mc:Fallback xmlns="">
      <p:transition advClick="0" advTm="42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6.25E-7 -4.44444E-6 L 0.23802 -4.44444E-6 " pathEditMode="relative" rAng="0" ptsTypes="AA">
                                      <p:cBhvr>
                                        <p:cTn id="11" dur="1000" fill="hold"/>
                                        <p:tgtEl>
                                          <p:spTgt spid="14"/>
                                        </p:tgtEl>
                                        <p:attrNameLst>
                                          <p:attrName>ppt_x</p:attrName>
                                          <p:attrName>ppt_y</p:attrName>
                                        </p:attrNameLst>
                                      </p:cBhvr>
                                      <p:rCtr x="11901" y="0"/>
                                    </p:animMotion>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animBg="1"/>
      <p:bldP spid="15" grpId="0"/>
      <p:bldP spid="17" grpId="0"/>
      <p:bldP spid="18" grpId="0"/>
      <p:bldP spid="19"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nb-NO" dirty="0"/>
              <a:t>Example of </a:t>
            </a:r>
            <a:r>
              <a:rPr lang="nb-NO"/>
              <a:t>an indicator: immunization </a:t>
            </a:r>
            <a:r>
              <a:rPr lang="nb-NO" dirty="0"/>
              <a:t>c</a:t>
            </a:r>
            <a:r>
              <a:rPr lang="nb-NO"/>
              <a:t>overage</a:t>
            </a:r>
            <a:endParaRPr lang="en-NO" dirty="0"/>
          </a:p>
        </p:txBody>
      </p:sp>
      <p:sp>
        <p:nvSpPr>
          <p:cNvPr id="20" name="TextBox 19">
            <a:extLst>
              <a:ext uri="{FF2B5EF4-FFF2-40B4-BE49-F238E27FC236}">
                <a16:creationId xmlns:a16="http://schemas.microsoft.com/office/drawing/2014/main" id="{1D7B26C8-B6D1-441F-A692-670E5EB1419B}"/>
              </a:ext>
            </a:extLst>
          </p:cNvPr>
          <p:cNvSpPr txBox="1"/>
          <p:nvPr/>
        </p:nvSpPr>
        <p:spPr>
          <a:xfrm>
            <a:off x="6251529" y="3257204"/>
            <a:ext cx="5500203" cy="1757212"/>
          </a:xfrm>
          <a:prstGeom prst="rect">
            <a:avLst/>
          </a:prstGeom>
          <a:noFill/>
        </p:spPr>
        <p:txBody>
          <a:bodyPr wrap="square">
            <a:spAutoFit/>
          </a:bodyPr>
          <a:lstStyle/>
          <a:p>
            <a:pPr>
              <a:lnSpc>
                <a:spcPts val="3300"/>
              </a:lnSpc>
            </a:pPr>
            <a:r>
              <a:rPr lang="en-US" sz="2400" b="1"/>
              <a:t>Immunization</a:t>
            </a:r>
            <a:r>
              <a:rPr lang="en-US" sz="2400" b="1" i="0" u="none" strike="noStrike">
                <a:effectLst/>
              </a:rPr>
              <a:t> coverage</a:t>
            </a:r>
            <a:r>
              <a:rPr lang="en-US" sz="2400" b="0" i="0" u="none" strike="noStrike">
                <a:effectLst/>
              </a:rPr>
              <a:t>:</a:t>
            </a:r>
          </a:p>
          <a:p>
            <a:pPr>
              <a:lnSpc>
                <a:spcPts val="3300"/>
              </a:lnSpc>
            </a:pPr>
            <a:r>
              <a:rPr lang="en-US" sz="2400"/>
              <a:t>P</a:t>
            </a:r>
            <a:r>
              <a:rPr lang="en-US" sz="2400" i="0" u="none" strike="noStrike">
                <a:effectLst/>
              </a:rPr>
              <a:t>ercentage</a:t>
            </a:r>
            <a:r>
              <a:rPr lang="en-US" sz="2400" b="0" i="0" u="none" strike="noStrike">
                <a:effectLst/>
              </a:rPr>
              <a:t> </a:t>
            </a:r>
            <a:r>
              <a:rPr lang="en-US" sz="2400" b="0" i="0" u="none" strike="noStrike" dirty="0">
                <a:effectLst/>
              </a:rPr>
              <a:t>of individuals </a:t>
            </a:r>
            <a:r>
              <a:rPr lang="en-US" sz="2400" b="0" i="0" u="none" strike="noStrike">
                <a:effectLst/>
              </a:rPr>
              <a:t>vaccinated Captured </a:t>
            </a:r>
            <a:r>
              <a:rPr lang="en-US" sz="2400" b="0" i="0" u="none" strike="noStrike" dirty="0">
                <a:effectLst/>
              </a:rPr>
              <a:t>as </a:t>
            </a:r>
            <a:r>
              <a:rPr lang="en-US" sz="2400" b="1" i="0" u="none" strike="noStrike" dirty="0">
                <a:effectLst/>
              </a:rPr>
              <a:t>doses given</a:t>
            </a:r>
            <a:r>
              <a:rPr lang="en-US" sz="2400" b="0" i="0" u="none" strike="noStrike" dirty="0">
                <a:effectLst/>
              </a:rPr>
              <a:t> in a </a:t>
            </a:r>
            <a:r>
              <a:rPr lang="en-US" sz="2400" b="1" i="0" u="none" strike="noStrike" dirty="0">
                <a:effectLst/>
              </a:rPr>
              <a:t>target population </a:t>
            </a:r>
            <a:r>
              <a:rPr lang="en-US" sz="2400" b="0" i="0" u="none" strike="noStrike" dirty="0">
                <a:effectLst/>
              </a:rPr>
              <a:t>of all eligible persons.</a:t>
            </a:r>
            <a:endParaRPr lang="en-US" sz="2400" dirty="0"/>
          </a:p>
        </p:txBody>
      </p:sp>
      <p:pic>
        <p:nvPicPr>
          <p:cNvPr id="5" name="Graphic 4" descr="Woman with solid fill">
            <a:extLst>
              <a:ext uri="{FF2B5EF4-FFF2-40B4-BE49-F238E27FC236}">
                <a16:creationId xmlns:a16="http://schemas.microsoft.com/office/drawing/2014/main" id="{6366F088-57B8-40BB-B677-1160A57982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307019"/>
            <a:ext cx="467131" cy="467131"/>
          </a:xfrm>
          <a:prstGeom prst="rect">
            <a:avLst/>
          </a:prstGeom>
        </p:spPr>
      </p:pic>
      <p:pic>
        <p:nvPicPr>
          <p:cNvPr id="15" name="Graphic 14" descr="Man with solid fill">
            <a:extLst>
              <a:ext uri="{FF2B5EF4-FFF2-40B4-BE49-F238E27FC236}">
                <a16:creationId xmlns:a16="http://schemas.microsoft.com/office/drawing/2014/main" id="{F755B59C-F9C8-406D-9221-E08928668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307019"/>
            <a:ext cx="467131" cy="467131"/>
          </a:xfrm>
          <a:prstGeom prst="rect">
            <a:avLst/>
          </a:prstGeom>
        </p:spPr>
      </p:pic>
      <p:pic>
        <p:nvPicPr>
          <p:cNvPr id="18" name="Graphic 17" descr="Woman with solid fill">
            <a:extLst>
              <a:ext uri="{FF2B5EF4-FFF2-40B4-BE49-F238E27FC236}">
                <a16:creationId xmlns:a16="http://schemas.microsoft.com/office/drawing/2014/main" id="{BA5E245A-15CF-4608-B02E-122FD6B0D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307019"/>
            <a:ext cx="467131" cy="467131"/>
          </a:xfrm>
          <a:prstGeom prst="rect">
            <a:avLst/>
          </a:prstGeom>
        </p:spPr>
      </p:pic>
      <p:pic>
        <p:nvPicPr>
          <p:cNvPr id="19" name="Graphic 18" descr="Man with solid fill">
            <a:extLst>
              <a:ext uri="{FF2B5EF4-FFF2-40B4-BE49-F238E27FC236}">
                <a16:creationId xmlns:a16="http://schemas.microsoft.com/office/drawing/2014/main" id="{69C1FFE4-D851-4001-BA38-5AC0A321E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307019"/>
            <a:ext cx="467131" cy="467131"/>
          </a:xfrm>
          <a:prstGeom prst="rect">
            <a:avLst/>
          </a:prstGeom>
        </p:spPr>
      </p:pic>
      <p:pic>
        <p:nvPicPr>
          <p:cNvPr id="21" name="Graphic 20" descr="Woman with solid fill">
            <a:extLst>
              <a:ext uri="{FF2B5EF4-FFF2-40B4-BE49-F238E27FC236}">
                <a16:creationId xmlns:a16="http://schemas.microsoft.com/office/drawing/2014/main" id="{A72E9868-EA7A-442C-9A1C-8EAD377B9F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307019"/>
            <a:ext cx="467131" cy="467131"/>
          </a:xfrm>
          <a:prstGeom prst="rect">
            <a:avLst/>
          </a:prstGeom>
        </p:spPr>
      </p:pic>
      <p:pic>
        <p:nvPicPr>
          <p:cNvPr id="22" name="Graphic 21" descr="Man with solid fill">
            <a:extLst>
              <a:ext uri="{FF2B5EF4-FFF2-40B4-BE49-F238E27FC236}">
                <a16:creationId xmlns:a16="http://schemas.microsoft.com/office/drawing/2014/main" id="{501749CB-ACEF-4D9A-8D06-4D07F2F2B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307019"/>
            <a:ext cx="467131" cy="467131"/>
          </a:xfrm>
          <a:prstGeom prst="rect">
            <a:avLst/>
          </a:prstGeom>
        </p:spPr>
      </p:pic>
      <p:pic>
        <p:nvPicPr>
          <p:cNvPr id="23" name="Graphic 22" descr="Woman with solid fill">
            <a:extLst>
              <a:ext uri="{FF2B5EF4-FFF2-40B4-BE49-F238E27FC236}">
                <a16:creationId xmlns:a16="http://schemas.microsoft.com/office/drawing/2014/main" id="{E1B3C3F3-E7A1-43FC-A855-12F6280735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307019"/>
            <a:ext cx="467131" cy="467131"/>
          </a:xfrm>
          <a:prstGeom prst="rect">
            <a:avLst/>
          </a:prstGeom>
        </p:spPr>
      </p:pic>
      <p:pic>
        <p:nvPicPr>
          <p:cNvPr id="24" name="Graphic 23" descr="Man with solid fill">
            <a:extLst>
              <a:ext uri="{FF2B5EF4-FFF2-40B4-BE49-F238E27FC236}">
                <a16:creationId xmlns:a16="http://schemas.microsoft.com/office/drawing/2014/main" id="{71A7848F-25D6-4C1C-8026-838B76CBF1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307019"/>
            <a:ext cx="467131" cy="467131"/>
          </a:xfrm>
          <a:prstGeom prst="rect">
            <a:avLst/>
          </a:prstGeom>
        </p:spPr>
      </p:pic>
      <p:pic>
        <p:nvPicPr>
          <p:cNvPr id="25" name="Graphic 24" descr="Woman with solid fill">
            <a:extLst>
              <a:ext uri="{FF2B5EF4-FFF2-40B4-BE49-F238E27FC236}">
                <a16:creationId xmlns:a16="http://schemas.microsoft.com/office/drawing/2014/main" id="{F34A1CA2-2F7E-4F98-B102-A021F1FCB5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307019"/>
            <a:ext cx="467131" cy="467131"/>
          </a:xfrm>
          <a:prstGeom prst="rect">
            <a:avLst/>
          </a:prstGeom>
        </p:spPr>
      </p:pic>
      <p:pic>
        <p:nvPicPr>
          <p:cNvPr id="26" name="Graphic 25" descr="Man with solid fill">
            <a:extLst>
              <a:ext uri="{FF2B5EF4-FFF2-40B4-BE49-F238E27FC236}">
                <a16:creationId xmlns:a16="http://schemas.microsoft.com/office/drawing/2014/main" id="{F299E231-E531-4F7A-AFA2-11A34B015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307019"/>
            <a:ext cx="467131" cy="467131"/>
          </a:xfrm>
          <a:prstGeom prst="rect">
            <a:avLst/>
          </a:prstGeom>
        </p:spPr>
      </p:pic>
      <p:pic>
        <p:nvPicPr>
          <p:cNvPr id="67" name="Graphic 66" descr="Woman with solid fill">
            <a:extLst>
              <a:ext uri="{FF2B5EF4-FFF2-40B4-BE49-F238E27FC236}">
                <a16:creationId xmlns:a16="http://schemas.microsoft.com/office/drawing/2014/main" id="{DCD21A3A-247D-4456-9673-DDA9897E8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776138"/>
            <a:ext cx="467131" cy="467131"/>
          </a:xfrm>
          <a:prstGeom prst="rect">
            <a:avLst/>
          </a:prstGeom>
        </p:spPr>
      </p:pic>
      <p:pic>
        <p:nvPicPr>
          <p:cNvPr id="68" name="Graphic 67" descr="Man with solid fill">
            <a:extLst>
              <a:ext uri="{FF2B5EF4-FFF2-40B4-BE49-F238E27FC236}">
                <a16:creationId xmlns:a16="http://schemas.microsoft.com/office/drawing/2014/main" id="{DCC57B84-9C6F-4CC0-A63F-63C84362DF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776138"/>
            <a:ext cx="467131" cy="467131"/>
          </a:xfrm>
          <a:prstGeom prst="rect">
            <a:avLst/>
          </a:prstGeom>
        </p:spPr>
      </p:pic>
      <p:pic>
        <p:nvPicPr>
          <p:cNvPr id="69" name="Graphic 68" descr="Woman with solid fill">
            <a:extLst>
              <a:ext uri="{FF2B5EF4-FFF2-40B4-BE49-F238E27FC236}">
                <a16:creationId xmlns:a16="http://schemas.microsoft.com/office/drawing/2014/main" id="{E4D8DD96-6C77-47F5-9971-C73B7A8A1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776138"/>
            <a:ext cx="467131" cy="467131"/>
          </a:xfrm>
          <a:prstGeom prst="rect">
            <a:avLst/>
          </a:prstGeom>
        </p:spPr>
      </p:pic>
      <p:pic>
        <p:nvPicPr>
          <p:cNvPr id="70" name="Graphic 69" descr="Man with solid fill">
            <a:extLst>
              <a:ext uri="{FF2B5EF4-FFF2-40B4-BE49-F238E27FC236}">
                <a16:creationId xmlns:a16="http://schemas.microsoft.com/office/drawing/2014/main" id="{961AF068-7B02-4A78-AEED-F76FBFD6D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776138"/>
            <a:ext cx="467131" cy="467131"/>
          </a:xfrm>
          <a:prstGeom prst="rect">
            <a:avLst/>
          </a:prstGeom>
        </p:spPr>
      </p:pic>
      <p:pic>
        <p:nvPicPr>
          <p:cNvPr id="71" name="Graphic 70" descr="Woman with solid fill">
            <a:extLst>
              <a:ext uri="{FF2B5EF4-FFF2-40B4-BE49-F238E27FC236}">
                <a16:creationId xmlns:a16="http://schemas.microsoft.com/office/drawing/2014/main" id="{6C2BA5B8-9270-4154-94B4-5AA70610C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776138"/>
            <a:ext cx="467131" cy="467131"/>
          </a:xfrm>
          <a:prstGeom prst="rect">
            <a:avLst/>
          </a:prstGeom>
        </p:spPr>
      </p:pic>
      <p:pic>
        <p:nvPicPr>
          <p:cNvPr id="72" name="Graphic 71" descr="Man with solid fill">
            <a:extLst>
              <a:ext uri="{FF2B5EF4-FFF2-40B4-BE49-F238E27FC236}">
                <a16:creationId xmlns:a16="http://schemas.microsoft.com/office/drawing/2014/main" id="{8E9331AA-C98C-4B57-9485-1A63491D7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776138"/>
            <a:ext cx="467131" cy="467131"/>
          </a:xfrm>
          <a:prstGeom prst="rect">
            <a:avLst/>
          </a:prstGeom>
        </p:spPr>
      </p:pic>
      <p:pic>
        <p:nvPicPr>
          <p:cNvPr id="73" name="Graphic 72" descr="Woman with solid fill">
            <a:extLst>
              <a:ext uri="{FF2B5EF4-FFF2-40B4-BE49-F238E27FC236}">
                <a16:creationId xmlns:a16="http://schemas.microsoft.com/office/drawing/2014/main" id="{BA0EFE12-8568-42E7-9BF4-CD92B2C9EC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776138"/>
            <a:ext cx="467131" cy="467131"/>
          </a:xfrm>
          <a:prstGeom prst="rect">
            <a:avLst/>
          </a:prstGeom>
        </p:spPr>
      </p:pic>
      <p:pic>
        <p:nvPicPr>
          <p:cNvPr id="74" name="Graphic 73" descr="Man with solid fill">
            <a:extLst>
              <a:ext uri="{FF2B5EF4-FFF2-40B4-BE49-F238E27FC236}">
                <a16:creationId xmlns:a16="http://schemas.microsoft.com/office/drawing/2014/main" id="{CB6125A5-17EF-4008-8018-A167A6F90D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776138"/>
            <a:ext cx="467131" cy="467131"/>
          </a:xfrm>
          <a:prstGeom prst="rect">
            <a:avLst/>
          </a:prstGeom>
        </p:spPr>
      </p:pic>
      <p:pic>
        <p:nvPicPr>
          <p:cNvPr id="75" name="Graphic 74" descr="Woman with solid fill">
            <a:extLst>
              <a:ext uri="{FF2B5EF4-FFF2-40B4-BE49-F238E27FC236}">
                <a16:creationId xmlns:a16="http://schemas.microsoft.com/office/drawing/2014/main" id="{FD3B11D4-528C-4275-8292-D42C734E6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776138"/>
            <a:ext cx="467131" cy="467131"/>
          </a:xfrm>
          <a:prstGeom prst="rect">
            <a:avLst/>
          </a:prstGeom>
        </p:spPr>
      </p:pic>
      <p:pic>
        <p:nvPicPr>
          <p:cNvPr id="76" name="Graphic 75" descr="Man with solid fill">
            <a:extLst>
              <a:ext uri="{FF2B5EF4-FFF2-40B4-BE49-F238E27FC236}">
                <a16:creationId xmlns:a16="http://schemas.microsoft.com/office/drawing/2014/main" id="{5BD466F2-6D6A-494B-B5BC-8DE68D05D8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776138"/>
            <a:ext cx="467131" cy="467131"/>
          </a:xfrm>
          <a:prstGeom prst="rect">
            <a:avLst/>
          </a:prstGeom>
        </p:spPr>
      </p:pic>
      <p:pic>
        <p:nvPicPr>
          <p:cNvPr id="77" name="Graphic 76" descr="Woman with solid fill">
            <a:extLst>
              <a:ext uri="{FF2B5EF4-FFF2-40B4-BE49-F238E27FC236}">
                <a16:creationId xmlns:a16="http://schemas.microsoft.com/office/drawing/2014/main" id="{CC0F865F-3549-487E-B42C-90E5218D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245257"/>
            <a:ext cx="467131" cy="467131"/>
          </a:xfrm>
          <a:prstGeom prst="rect">
            <a:avLst/>
          </a:prstGeom>
        </p:spPr>
      </p:pic>
      <p:pic>
        <p:nvPicPr>
          <p:cNvPr id="78" name="Graphic 77" descr="Man with solid fill">
            <a:extLst>
              <a:ext uri="{FF2B5EF4-FFF2-40B4-BE49-F238E27FC236}">
                <a16:creationId xmlns:a16="http://schemas.microsoft.com/office/drawing/2014/main" id="{6FECD249-BA42-456B-A998-3FDA1F3E7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245257"/>
            <a:ext cx="467131" cy="467131"/>
          </a:xfrm>
          <a:prstGeom prst="rect">
            <a:avLst/>
          </a:prstGeom>
        </p:spPr>
      </p:pic>
      <p:pic>
        <p:nvPicPr>
          <p:cNvPr id="79" name="Graphic 78" descr="Woman with solid fill">
            <a:extLst>
              <a:ext uri="{FF2B5EF4-FFF2-40B4-BE49-F238E27FC236}">
                <a16:creationId xmlns:a16="http://schemas.microsoft.com/office/drawing/2014/main" id="{0166B831-B624-43A8-9F6F-BBF5365EA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245257"/>
            <a:ext cx="467131" cy="467131"/>
          </a:xfrm>
          <a:prstGeom prst="rect">
            <a:avLst/>
          </a:prstGeom>
        </p:spPr>
      </p:pic>
      <p:pic>
        <p:nvPicPr>
          <p:cNvPr id="80" name="Graphic 79" descr="Man with solid fill">
            <a:extLst>
              <a:ext uri="{FF2B5EF4-FFF2-40B4-BE49-F238E27FC236}">
                <a16:creationId xmlns:a16="http://schemas.microsoft.com/office/drawing/2014/main" id="{803EC9C1-C062-422A-B488-40B576CAE6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245257"/>
            <a:ext cx="467131" cy="467131"/>
          </a:xfrm>
          <a:prstGeom prst="rect">
            <a:avLst/>
          </a:prstGeom>
        </p:spPr>
      </p:pic>
      <p:pic>
        <p:nvPicPr>
          <p:cNvPr id="81" name="Graphic 80" descr="Woman with solid fill">
            <a:extLst>
              <a:ext uri="{FF2B5EF4-FFF2-40B4-BE49-F238E27FC236}">
                <a16:creationId xmlns:a16="http://schemas.microsoft.com/office/drawing/2014/main" id="{A6C27D32-AF8A-45A9-B6A6-8A64772F1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245257"/>
            <a:ext cx="467131" cy="467131"/>
          </a:xfrm>
          <a:prstGeom prst="rect">
            <a:avLst/>
          </a:prstGeom>
        </p:spPr>
      </p:pic>
      <p:pic>
        <p:nvPicPr>
          <p:cNvPr id="82" name="Graphic 81" descr="Man with solid fill">
            <a:extLst>
              <a:ext uri="{FF2B5EF4-FFF2-40B4-BE49-F238E27FC236}">
                <a16:creationId xmlns:a16="http://schemas.microsoft.com/office/drawing/2014/main" id="{22CDEA08-BA3B-416D-B8E9-1FC774F9E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245257"/>
            <a:ext cx="467131" cy="467131"/>
          </a:xfrm>
          <a:prstGeom prst="rect">
            <a:avLst/>
          </a:prstGeom>
        </p:spPr>
      </p:pic>
      <p:pic>
        <p:nvPicPr>
          <p:cNvPr id="83" name="Graphic 82" descr="Woman with solid fill">
            <a:extLst>
              <a:ext uri="{FF2B5EF4-FFF2-40B4-BE49-F238E27FC236}">
                <a16:creationId xmlns:a16="http://schemas.microsoft.com/office/drawing/2014/main" id="{323CFAF0-603F-4761-A930-8C7D57ADB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245257"/>
            <a:ext cx="467131" cy="467131"/>
          </a:xfrm>
          <a:prstGeom prst="rect">
            <a:avLst/>
          </a:prstGeom>
        </p:spPr>
      </p:pic>
      <p:pic>
        <p:nvPicPr>
          <p:cNvPr id="84" name="Graphic 83" descr="Man with solid fill">
            <a:extLst>
              <a:ext uri="{FF2B5EF4-FFF2-40B4-BE49-F238E27FC236}">
                <a16:creationId xmlns:a16="http://schemas.microsoft.com/office/drawing/2014/main" id="{18FDEDAB-D1C5-4CEB-AFD4-D30E99991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245257"/>
            <a:ext cx="467131" cy="467131"/>
          </a:xfrm>
          <a:prstGeom prst="rect">
            <a:avLst/>
          </a:prstGeom>
        </p:spPr>
      </p:pic>
      <p:pic>
        <p:nvPicPr>
          <p:cNvPr id="85" name="Graphic 84" descr="Woman with solid fill">
            <a:extLst>
              <a:ext uri="{FF2B5EF4-FFF2-40B4-BE49-F238E27FC236}">
                <a16:creationId xmlns:a16="http://schemas.microsoft.com/office/drawing/2014/main" id="{499725F2-6140-44AB-B9DD-6B2451F91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245257"/>
            <a:ext cx="467131" cy="467131"/>
          </a:xfrm>
          <a:prstGeom prst="rect">
            <a:avLst/>
          </a:prstGeom>
        </p:spPr>
      </p:pic>
      <p:pic>
        <p:nvPicPr>
          <p:cNvPr id="86" name="Graphic 85" descr="Man with solid fill">
            <a:extLst>
              <a:ext uri="{FF2B5EF4-FFF2-40B4-BE49-F238E27FC236}">
                <a16:creationId xmlns:a16="http://schemas.microsoft.com/office/drawing/2014/main" id="{38AC194F-CF85-49BF-9035-86FECBD4A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245257"/>
            <a:ext cx="467131" cy="467131"/>
          </a:xfrm>
          <a:prstGeom prst="rect">
            <a:avLst/>
          </a:prstGeom>
        </p:spPr>
      </p:pic>
      <p:pic>
        <p:nvPicPr>
          <p:cNvPr id="87" name="Graphic 86" descr="Woman with solid fill">
            <a:extLst>
              <a:ext uri="{FF2B5EF4-FFF2-40B4-BE49-F238E27FC236}">
                <a16:creationId xmlns:a16="http://schemas.microsoft.com/office/drawing/2014/main" id="{3DF25F69-5158-4450-BA00-21FCFA39D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714376"/>
            <a:ext cx="467131" cy="467131"/>
          </a:xfrm>
          <a:prstGeom prst="rect">
            <a:avLst/>
          </a:prstGeom>
        </p:spPr>
      </p:pic>
      <p:pic>
        <p:nvPicPr>
          <p:cNvPr id="88" name="Graphic 87" descr="Man with solid fill">
            <a:extLst>
              <a:ext uri="{FF2B5EF4-FFF2-40B4-BE49-F238E27FC236}">
                <a16:creationId xmlns:a16="http://schemas.microsoft.com/office/drawing/2014/main" id="{1FA4E567-9A27-4094-AA95-22C1134F0A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714376"/>
            <a:ext cx="467131" cy="467131"/>
          </a:xfrm>
          <a:prstGeom prst="rect">
            <a:avLst/>
          </a:prstGeom>
        </p:spPr>
      </p:pic>
      <p:pic>
        <p:nvPicPr>
          <p:cNvPr id="89" name="Graphic 88" descr="Woman with solid fill">
            <a:extLst>
              <a:ext uri="{FF2B5EF4-FFF2-40B4-BE49-F238E27FC236}">
                <a16:creationId xmlns:a16="http://schemas.microsoft.com/office/drawing/2014/main" id="{8DC3713A-D51E-41AC-A6FB-5816533EE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714376"/>
            <a:ext cx="467131" cy="467131"/>
          </a:xfrm>
          <a:prstGeom prst="rect">
            <a:avLst/>
          </a:prstGeom>
        </p:spPr>
      </p:pic>
      <p:pic>
        <p:nvPicPr>
          <p:cNvPr id="90" name="Graphic 89" descr="Man with solid fill">
            <a:extLst>
              <a:ext uri="{FF2B5EF4-FFF2-40B4-BE49-F238E27FC236}">
                <a16:creationId xmlns:a16="http://schemas.microsoft.com/office/drawing/2014/main" id="{8370F2B6-9A9D-45DE-BCFA-7AC406222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714376"/>
            <a:ext cx="467131" cy="467131"/>
          </a:xfrm>
          <a:prstGeom prst="rect">
            <a:avLst/>
          </a:prstGeom>
        </p:spPr>
      </p:pic>
      <p:pic>
        <p:nvPicPr>
          <p:cNvPr id="91" name="Graphic 90" descr="Woman with solid fill">
            <a:extLst>
              <a:ext uri="{FF2B5EF4-FFF2-40B4-BE49-F238E27FC236}">
                <a16:creationId xmlns:a16="http://schemas.microsoft.com/office/drawing/2014/main" id="{67931313-4FEF-4CEC-A383-60687E91C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714376"/>
            <a:ext cx="467131" cy="467131"/>
          </a:xfrm>
          <a:prstGeom prst="rect">
            <a:avLst/>
          </a:prstGeom>
        </p:spPr>
      </p:pic>
      <p:pic>
        <p:nvPicPr>
          <p:cNvPr id="92" name="Graphic 91" descr="Man with solid fill">
            <a:extLst>
              <a:ext uri="{FF2B5EF4-FFF2-40B4-BE49-F238E27FC236}">
                <a16:creationId xmlns:a16="http://schemas.microsoft.com/office/drawing/2014/main" id="{B7118BB7-DF3F-4F4E-AC98-CB8B120CA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714376"/>
            <a:ext cx="467131" cy="467131"/>
          </a:xfrm>
          <a:prstGeom prst="rect">
            <a:avLst/>
          </a:prstGeom>
        </p:spPr>
      </p:pic>
      <p:pic>
        <p:nvPicPr>
          <p:cNvPr id="93" name="Graphic 92" descr="Woman with solid fill">
            <a:extLst>
              <a:ext uri="{FF2B5EF4-FFF2-40B4-BE49-F238E27FC236}">
                <a16:creationId xmlns:a16="http://schemas.microsoft.com/office/drawing/2014/main" id="{A26D3E4F-9580-455B-B19A-08A256DEA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714376"/>
            <a:ext cx="467131" cy="467131"/>
          </a:xfrm>
          <a:prstGeom prst="rect">
            <a:avLst/>
          </a:prstGeom>
        </p:spPr>
      </p:pic>
      <p:pic>
        <p:nvPicPr>
          <p:cNvPr id="94" name="Graphic 93" descr="Man with solid fill">
            <a:extLst>
              <a:ext uri="{FF2B5EF4-FFF2-40B4-BE49-F238E27FC236}">
                <a16:creationId xmlns:a16="http://schemas.microsoft.com/office/drawing/2014/main" id="{D2550ABA-8423-4E53-8CE2-F816DFE6DC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714376"/>
            <a:ext cx="467131" cy="467131"/>
          </a:xfrm>
          <a:prstGeom prst="rect">
            <a:avLst/>
          </a:prstGeom>
        </p:spPr>
      </p:pic>
      <p:pic>
        <p:nvPicPr>
          <p:cNvPr id="95" name="Graphic 94" descr="Woman with solid fill">
            <a:extLst>
              <a:ext uri="{FF2B5EF4-FFF2-40B4-BE49-F238E27FC236}">
                <a16:creationId xmlns:a16="http://schemas.microsoft.com/office/drawing/2014/main" id="{5C5D00DA-13CF-4686-9EF4-C6D89E6EC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714376"/>
            <a:ext cx="467131" cy="467131"/>
          </a:xfrm>
          <a:prstGeom prst="rect">
            <a:avLst/>
          </a:prstGeom>
        </p:spPr>
      </p:pic>
      <p:pic>
        <p:nvPicPr>
          <p:cNvPr id="96" name="Graphic 95" descr="Man with solid fill">
            <a:extLst>
              <a:ext uri="{FF2B5EF4-FFF2-40B4-BE49-F238E27FC236}">
                <a16:creationId xmlns:a16="http://schemas.microsoft.com/office/drawing/2014/main" id="{32C037A0-D904-40B6-9D0A-57037D2B72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714376"/>
            <a:ext cx="467131" cy="467131"/>
          </a:xfrm>
          <a:prstGeom prst="rect">
            <a:avLst/>
          </a:prstGeom>
        </p:spPr>
      </p:pic>
      <p:pic>
        <p:nvPicPr>
          <p:cNvPr id="97" name="Graphic 96" descr="Woman with solid fill">
            <a:extLst>
              <a:ext uri="{FF2B5EF4-FFF2-40B4-BE49-F238E27FC236}">
                <a16:creationId xmlns:a16="http://schemas.microsoft.com/office/drawing/2014/main" id="{1B32FB8A-9D12-48DD-AA2C-6CA3D8FD1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183495"/>
            <a:ext cx="467131" cy="467131"/>
          </a:xfrm>
          <a:prstGeom prst="rect">
            <a:avLst/>
          </a:prstGeom>
        </p:spPr>
      </p:pic>
      <p:pic>
        <p:nvPicPr>
          <p:cNvPr id="98" name="Graphic 97" descr="Man with solid fill">
            <a:extLst>
              <a:ext uri="{FF2B5EF4-FFF2-40B4-BE49-F238E27FC236}">
                <a16:creationId xmlns:a16="http://schemas.microsoft.com/office/drawing/2014/main" id="{E4205D3F-A5DD-4D60-90D7-E0199D56A3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183495"/>
            <a:ext cx="467131" cy="467131"/>
          </a:xfrm>
          <a:prstGeom prst="rect">
            <a:avLst/>
          </a:prstGeom>
        </p:spPr>
      </p:pic>
      <p:pic>
        <p:nvPicPr>
          <p:cNvPr id="99" name="Graphic 98" descr="Woman with solid fill">
            <a:extLst>
              <a:ext uri="{FF2B5EF4-FFF2-40B4-BE49-F238E27FC236}">
                <a16:creationId xmlns:a16="http://schemas.microsoft.com/office/drawing/2014/main" id="{67B1BD1D-3785-4033-8113-618DE7A11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183495"/>
            <a:ext cx="467131" cy="467131"/>
          </a:xfrm>
          <a:prstGeom prst="rect">
            <a:avLst/>
          </a:prstGeom>
        </p:spPr>
      </p:pic>
      <p:pic>
        <p:nvPicPr>
          <p:cNvPr id="100" name="Graphic 99" descr="Man with solid fill">
            <a:extLst>
              <a:ext uri="{FF2B5EF4-FFF2-40B4-BE49-F238E27FC236}">
                <a16:creationId xmlns:a16="http://schemas.microsoft.com/office/drawing/2014/main" id="{F1A92F03-5FE5-4BA8-B4B8-3970744464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183495"/>
            <a:ext cx="467131" cy="467131"/>
          </a:xfrm>
          <a:prstGeom prst="rect">
            <a:avLst/>
          </a:prstGeom>
        </p:spPr>
      </p:pic>
      <p:pic>
        <p:nvPicPr>
          <p:cNvPr id="101" name="Graphic 100" descr="Woman with solid fill">
            <a:extLst>
              <a:ext uri="{FF2B5EF4-FFF2-40B4-BE49-F238E27FC236}">
                <a16:creationId xmlns:a16="http://schemas.microsoft.com/office/drawing/2014/main" id="{BA57B74F-9B1A-425B-9204-700FC165E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183495"/>
            <a:ext cx="467131" cy="467131"/>
          </a:xfrm>
          <a:prstGeom prst="rect">
            <a:avLst/>
          </a:prstGeom>
        </p:spPr>
      </p:pic>
      <p:pic>
        <p:nvPicPr>
          <p:cNvPr id="102" name="Graphic 101" descr="Man with solid fill">
            <a:extLst>
              <a:ext uri="{FF2B5EF4-FFF2-40B4-BE49-F238E27FC236}">
                <a16:creationId xmlns:a16="http://schemas.microsoft.com/office/drawing/2014/main" id="{B7518101-CD24-4771-A037-8CA26BF56E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183495"/>
            <a:ext cx="467131" cy="467131"/>
          </a:xfrm>
          <a:prstGeom prst="rect">
            <a:avLst/>
          </a:prstGeom>
        </p:spPr>
      </p:pic>
      <p:pic>
        <p:nvPicPr>
          <p:cNvPr id="103" name="Graphic 102" descr="Woman with solid fill">
            <a:extLst>
              <a:ext uri="{FF2B5EF4-FFF2-40B4-BE49-F238E27FC236}">
                <a16:creationId xmlns:a16="http://schemas.microsoft.com/office/drawing/2014/main" id="{2C4C8F17-1EE9-4B3E-83EB-2AA265E4F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183495"/>
            <a:ext cx="467131" cy="467131"/>
          </a:xfrm>
          <a:prstGeom prst="rect">
            <a:avLst/>
          </a:prstGeom>
        </p:spPr>
      </p:pic>
      <p:pic>
        <p:nvPicPr>
          <p:cNvPr id="104" name="Graphic 103" descr="Man with solid fill">
            <a:extLst>
              <a:ext uri="{FF2B5EF4-FFF2-40B4-BE49-F238E27FC236}">
                <a16:creationId xmlns:a16="http://schemas.microsoft.com/office/drawing/2014/main" id="{710F3A74-5552-4AFA-822B-510EE54E6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183495"/>
            <a:ext cx="467131" cy="467131"/>
          </a:xfrm>
          <a:prstGeom prst="rect">
            <a:avLst/>
          </a:prstGeom>
        </p:spPr>
      </p:pic>
      <p:pic>
        <p:nvPicPr>
          <p:cNvPr id="105" name="Graphic 104" descr="Woman with solid fill">
            <a:extLst>
              <a:ext uri="{FF2B5EF4-FFF2-40B4-BE49-F238E27FC236}">
                <a16:creationId xmlns:a16="http://schemas.microsoft.com/office/drawing/2014/main" id="{D4404A38-6DB3-432E-95F3-5F31F002F2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183495"/>
            <a:ext cx="467131" cy="467131"/>
          </a:xfrm>
          <a:prstGeom prst="rect">
            <a:avLst/>
          </a:prstGeom>
        </p:spPr>
      </p:pic>
      <p:pic>
        <p:nvPicPr>
          <p:cNvPr id="106" name="Graphic 105" descr="Man with solid fill">
            <a:extLst>
              <a:ext uri="{FF2B5EF4-FFF2-40B4-BE49-F238E27FC236}">
                <a16:creationId xmlns:a16="http://schemas.microsoft.com/office/drawing/2014/main" id="{05A5E478-F06D-45DB-B9E6-43F38293E5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183495"/>
            <a:ext cx="467131" cy="467131"/>
          </a:xfrm>
          <a:prstGeom prst="rect">
            <a:avLst/>
          </a:prstGeom>
        </p:spPr>
      </p:pic>
      <p:pic>
        <p:nvPicPr>
          <p:cNvPr id="107" name="Graphic 106" descr="Woman with solid fill">
            <a:extLst>
              <a:ext uri="{FF2B5EF4-FFF2-40B4-BE49-F238E27FC236}">
                <a16:creationId xmlns:a16="http://schemas.microsoft.com/office/drawing/2014/main" id="{D0454C84-0ADC-4FA2-B2E3-EC5F38394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652614"/>
            <a:ext cx="467131" cy="467131"/>
          </a:xfrm>
          <a:prstGeom prst="rect">
            <a:avLst/>
          </a:prstGeom>
        </p:spPr>
      </p:pic>
      <p:pic>
        <p:nvPicPr>
          <p:cNvPr id="108" name="Graphic 107" descr="Man with solid fill">
            <a:extLst>
              <a:ext uri="{FF2B5EF4-FFF2-40B4-BE49-F238E27FC236}">
                <a16:creationId xmlns:a16="http://schemas.microsoft.com/office/drawing/2014/main" id="{8ED8C4B7-7812-4002-8FDF-914DA20E15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652614"/>
            <a:ext cx="467131" cy="467131"/>
          </a:xfrm>
          <a:prstGeom prst="rect">
            <a:avLst/>
          </a:prstGeom>
        </p:spPr>
      </p:pic>
      <p:pic>
        <p:nvPicPr>
          <p:cNvPr id="109" name="Graphic 108" descr="Woman with solid fill">
            <a:extLst>
              <a:ext uri="{FF2B5EF4-FFF2-40B4-BE49-F238E27FC236}">
                <a16:creationId xmlns:a16="http://schemas.microsoft.com/office/drawing/2014/main" id="{5C2F5290-071D-4FE8-95E5-F0F501550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652614"/>
            <a:ext cx="467131" cy="467131"/>
          </a:xfrm>
          <a:prstGeom prst="rect">
            <a:avLst/>
          </a:prstGeom>
        </p:spPr>
      </p:pic>
      <p:pic>
        <p:nvPicPr>
          <p:cNvPr id="110" name="Graphic 109" descr="Man with solid fill">
            <a:extLst>
              <a:ext uri="{FF2B5EF4-FFF2-40B4-BE49-F238E27FC236}">
                <a16:creationId xmlns:a16="http://schemas.microsoft.com/office/drawing/2014/main" id="{1B361863-B6CC-46E7-8C0A-4454FD520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652614"/>
            <a:ext cx="467131" cy="467131"/>
          </a:xfrm>
          <a:prstGeom prst="rect">
            <a:avLst/>
          </a:prstGeom>
        </p:spPr>
      </p:pic>
      <p:pic>
        <p:nvPicPr>
          <p:cNvPr id="111" name="Graphic 110" descr="Woman with solid fill">
            <a:extLst>
              <a:ext uri="{FF2B5EF4-FFF2-40B4-BE49-F238E27FC236}">
                <a16:creationId xmlns:a16="http://schemas.microsoft.com/office/drawing/2014/main" id="{7516BBAC-BA9B-4A80-989B-329A063BC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652614"/>
            <a:ext cx="467131" cy="467131"/>
          </a:xfrm>
          <a:prstGeom prst="rect">
            <a:avLst/>
          </a:prstGeom>
        </p:spPr>
      </p:pic>
      <p:pic>
        <p:nvPicPr>
          <p:cNvPr id="112" name="Graphic 111" descr="Man with solid fill">
            <a:extLst>
              <a:ext uri="{FF2B5EF4-FFF2-40B4-BE49-F238E27FC236}">
                <a16:creationId xmlns:a16="http://schemas.microsoft.com/office/drawing/2014/main" id="{CFC865B8-7E4E-48B4-B9E5-8D382D7466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652614"/>
            <a:ext cx="467131" cy="467131"/>
          </a:xfrm>
          <a:prstGeom prst="rect">
            <a:avLst/>
          </a:prstGeom>
        </p:spPr>
      </p:pic>
      <p:pic>
        <p:nvPicPr>
          <p:cNvPr id="113" name="Graphic 112" descr="Woman with solid fill">
            <a:extLst>
              <a:ext uri="{FF2B5EF4-FFF2-40B4-BE49-F238E27FC236}">
                <a16:creationId xmlns:a16="http://schemas.microsoft.com/office/drawing/2014/main" id="{CF772549-F959-4354-9DB5-D3442E8BD5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652614"/>
            <a:ext cx="467131" cy="467131"/>
          </a:xfrm>
          <a:prstGeom prst="rect">
            <a:avLst/>
          </a:prstGeom>
        </p:spPr>
      </p:pic>
      <p:pic>
        <p:nvPicPr>
          <p:cNvPr id="114" name="Graphic 113" descr="Man with solid fill">
            <a:extLst>
              <a:ext uri="{FF2B5EF4-FFF2-40B4-BE49-F238E27FC236}">
                <a16:creationId xmlns:a16="http://schemas.microsoft.com/office/drawing/2014/main" id="{933BF5FE-6F8B-4F27-89EC-5BA1C690D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652614"/>
            <a:ext cx="467131" cy="467131"/>
          </a:xfrm>
          <a:prstGeom prst="rect">
            <a:avLst/>
          </a:prstGeom>
        </p:spPr>
      </p:pic>
      <p:pic>
        <p:nvPicPr>
          <p:cNvPr id="115" name="Graphic 114" descr="Woman with solid fill">
            <a:extLst>
              <a:ext uri="{FF2B5EF4-FFF2-40B4-BE49-F238E27FC236}">
                <a16:creationId xmlns:a16="http://schemas.microsoft.com/office/drawing/2014/main" id="{BA5D2C1E-036E-46EA-8EFD-B2EB0FC642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652614"/>
            <a:ext cx="467131" cy="467131"/>
          </a:xfrm>
          <a:prstGeom prst="rect">
            <a:avLst/>
          </a:prstGeom>
        </p:spPr>
      </p:pic>
      <p:pic>
        <p:nvPicPr>
          <p:cNvPr id="116" name="Graphic 115" descr="Man with solid fill">
            <a:extLst>
              <a:ext uri="{FF2B5EF4-FFF2-40B4-BE49-F238E27FC236}">
                <a16:creationId xmlns:a16="http://schemas.microsoft.com/office/drawing/2014/main" id="{6DE1567A-4A25-4D4E-AE98-41DAC3DCBA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652614"/>
            <a:ext cx="467131" cy="467131"/>
          </a:xfrm>
          <a:prstGeom prst="rect">
            <a:avLst/>
          </a:prstGeom>
        </p:spPr>
      </p:pic>
      <p:pic>
        <p:nvPicPr>
          <p:cNvPr id="117" name="Graphic 116" descr="Woman with solid fill">
            <a:extLst>
              <a:ext uri="{FF2B5EF4-FFF2-40B4-BE49-F238E27FC236}">
                <a16:creationId xmlns:a16="http://schemas.microsoft.com/office/drawing/2014/main" id="{FB560467-404A-4568-B2F4-E34CA6BB67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4121733"/>
            <a:ext cx="467131" cy="467131"/>
          </a:xfrm>
          <a:prstGeom prst="rect">
            <a:avLst/>
          </a:prstGeom>
        </p:spPr>
      </p:pic>
      <p:pic>
        <p:nvPicPr>
          <p:cNvPr id="118" name="Graphic 117" descr="Man with solid fill">
            <a:extLst>
              <a:ext uri="{FF2B5EF4-FFF2-40B4-BE49-F238E27FC236}">
                <a16:creationId xmlns:a16="http://schemas.microsoft.com/office/drawing/2014/main" id="{E3A65909-1C7E-49C8-A535-27DB99B2B9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4121733"/>
            <a:ext cx="467131" cy="467131"/>
          </a:xfrm>
          <a:prstGeom prst="rect">
            <a:avLst/>
          </a:prstGeom>
        </p:spPr>
      </p:pic>
      <p:pic>
        <p:nvPicPr>
          <p:cNvPr id="119" name="Graphic 118" descr="Woman with solid fill">
            <a:extLst>
              <a:ext uri="{FF2B5EF4-FFF2-40B4-BE49-F238E27FC236}">
                <a16:creationId xmlns:a16="http://schemas.microsoft.com/office/drawing/2014/main" id="{41DB5C32-1044-4EA0-8F78-D9F5804A0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4121733"/>
            <a:ext cx="467131" cy="467131"/>
          </a:xfrm>
          <a:prstGeom prst="rect">
            <a:avLst/>
          </a:prstGeom>
        </p:spPr>
      </p:pic>
      <p:pic>
        <p:nvPicPr>
          <p:cNvPr id="120" name="Graphic 119" descr="Man with solid fill">
            <a:extLst>
              <a:ext uri="{FF2B5EF4-FFF2-40B4-BE49-F238E27FC236}">
                <a16:creationId xmlns:a16="http://schemas.microsoft.com/office/drawing/2014/main" id="{F4668701-7F16-4119-AA37-3D62A9875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4121733"/>
            <a:ext cx="467131" cy="467131"/>
          </a:xfrm>
          <a:prstGeom prst="rect">
            <a:avLst/>
          </a:prstGeom>
        </p:spPr>
      </p:pic>
      <p:pic>
        <p:nvPicPr>
          <p:cNvPr id="121" name="Graphic 120" descr="Woman with solid fill">
            <a:extLst>
              <a:ext uri="{FF2B5EF4-FFF2-40B4-BE49-F238E27FC236}">
                <a16:creationId xmlns:a16="http://schemas.microsoft.com/office/drawing/2014/main" id="{C0ABF1CC-0723-4AE6-819D-A9E5029D11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4121733"/>
            <a:ext cx="467131" cy="467131"/>
          </a:xfrm>
          <a:prstGeom prst="rect">
            <a:avLst/>
          </a:prstGeom>
        </p:spPr>
      </p:pic>
      <p:pic>
        <p:nvPicPr>
          <p:cNvPr id="122" name="Graphic 121" descr="Man with solid fill">
            <a:extLst>
              <a:ext uri="{FF2B5EF4-FFF2-40B4-BE49-F238E27FC236}">
                <a16:creationId xmlns:a16="http://schemas.microsoft.com/office/drawing/2014/main" id="{15266B64-C3A5-446E-A067-00F6E5C782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121733"/>
            <a:ext cx="467131" cy="467131"/>
          </a:xfrm>
          <a:prstGeom prst="rect">
            <a:avLst/>
          </a:prstGeom>
        </p:spPr>
      </p:pic>
      <p:pic>
        <p:nvPicPr>
          <p:cNvPr id="123" name="Graphic 122" descr="Woman with solid fill">
            <a:extLst>
              <a:ext uri="{FF2B5EF4-FFF2-40B4-BE49-F238E27FC236}">
                <a16:creationId xmlns:a16="http://schemas.microsoft.com/office/drawing/2014/main" id="{2C928882-EADE-41F9-A1FC-B128A5A266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121733"/>
            <a:ext cx="467131" cy="467131"/>
          </a:xfrm>
          <a:prstGeom prst="rect">
            <a:avLst/>
          </a:prstGeom>
        </p:spPr>
      </p:pic>
      <p:pic>
        <p:nvPicPr>
          <p:cNvPr id="124" name="Graphic 123" descr="Man with solid fill">
            <a:extLst>
              <a:ext uri="{FF2B5EF4-FFF2-40B4-BE49-F238E27FC236}">
                <a16:creationId xmlns:a16="http://schemas.microsoft.com/office/drawing/2014/main" id="{783EEB31-D3A0-46E7-A66D-C5A577A59A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121733"/>
            <a:ext cx="467131" cy="467131"/>
          </a:xfrm>
          <a:prstGeom prst="rect">
            <a:avLst/>
          </a:prstGeom>
        </p:spPr>
      </p:pic>
      <p:pic>
        <p:nvPicPr>
          <p:cNvPr id="125" name="Graphic 124" descr="Woman with solid fill">
            <a:extLst>
              <a:ext uri="{FF2B5EF4-FFF2-40B4-BE49-F238E27FC236}">
                <a16:creationId xmlns:a16="http://schemas.microsoft.com/office/drawing/2014/main" id="{B9DD09FA-7E41-4AC6-8CF1-751917AFB4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121733"/>
            <a:ext cx="467131" cy="467131"/>
          </a:xfrm>
          <a:prstGeom prst="rect">
            <a:avLst/>
          </a:prstGeom>
        </p:spPr>
      </p:pic>
      <p:pic>
        <p:nvPicPr>
          <p:cNvPr id="126" name="Graphic 125" descr="Man with solid fill">
            <a:extLst>
              <a:ext uri="{FF2B5EF4-FFF2-40B4-BE49-F238E27FC236}">
                <a16:creationId xmlns:a16="http://schemas.microsoft.com/office/drawing/2014/main" id="{A29DC091-C934-4178-B8CB-86992508F6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121733"/>
            <a:ext cx="467131" cy="467131"/>
          </a:xfrm>
          <a:prstGeom prst="rect">
            <a:avLst/>
          </a:prstGeom>
        </p:spPr>
      </p:pic>
      <p:pic>
        <p:nvPicPr>
          <p:cNvPr id="127" name="Graphic 126" descr="Woman with solid fill">
            <a:extLst>
              <a:ext uri="{FF2B5EF4-FFF2-40B4-BE49-F238E27FC236}">
                <a16:creationId xmlns:a16="http://schemas.microsoft.com/office/drawing/2014/main" id="{64ED5B5E-6EBF-4C14-AD74-40E888D80C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4590852"/>
            <a:ext cx="467131" cy="467131"/>
          </a:xfrm>
          <a:prstGeom prst="rect">
            <a:avLst/>
          </a:prstGeom>
        </p:spPr>
      </p:pic>
      <p:pic>
        <p:nvPicPr>
          <p:cNvPr id="128" name="Graphic 127" descr="Man with solid fill">
            <a:extLst>
              <a:ext uri="{FF2B5EF4-FFF2-40B4-BE49-F238E27FC236}">
                <a16:creationId xmlns:a16="http://schemas.microsoft.com/office/drawing/2014/main" id="{5761C9C0-4948-41EE-AAF0-24459DE90D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4590852"/>
            <a:ext cx="467131" cy="467131"/>
          </a:xfrm>
          <a:prstGeom prst="rect">
            <a:avLst/>
          </a:prstGeom>
        </p:spPr>
      </p:pic>
      <p:pic>
        <p:nvPicPr>
          <p:cNvPr id="129" name="Graphic 128" descr="Woman with solid fill">
            <a:extLst>
              <a:ext uri="{FF2B5EF4-FFF2-40B4-BE49-F238E27FC236}">
                <a16:creationId xmlns:a16="http://schemas.microsoft.com/office/drawing/2014/main" id="{69C20DA1-A7B0-44FB-A554-9FF0407E7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4590852"/>
            <a:ext cx="467131" cy="467131"/>
          </a:xfrm>
          <a:prstGeom prst="rect">
            <a:avLst/>
          </a:prstGeom>
        </p:spPr>
      </p:pic>
      <p:pic>
        <p:nvPicPr>
          <p:cNvPr id="130" name="Graphic 129" descr="Man with solid fill">
            <a:extLst>
              <a:ext uri="{FF2B5EF4-FFF2-40B4-BE49-F238E27FC236}">
                <a16:creationId xmlns:a16="http://schemas.microsoft.com/office/drawing/2014/main" id="{0E17F986-3E29-4A9B-9C77-F10508523D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4590852"/>
            <a:ext cx="467131" cy="467131"/>
          </a:xfrm>
          <a:prstGeom prst="rect">
            <a:avLst/>
          </a:prstGeom>
        </p:spPr>
      </p:pic>
      <p:pic>
        <p:nvPicPr>
          <p:cNvPr id="131" name="Graphic 130" descr="Woman with solid fill">
            <a:extLst>
              <a:ext uri="{FF2B5EF4-FFF2-40B4-BE49-F238E27FC236}">
                <a16:creationId xmlns:a16="http://schemas.microsoft.com/office/drawing/2014/main" id="{912B926E-78ED-470D-B3F2-35FEA0A42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4590852"/>
            <a:ext cx="467131" cy="467131"/>
          </a:xfrm>
          <a:prstGeom prst="rect">
            <a:avLst/>
          </a:prstGeom>
        </p:spPr>
      </p:pic>
      <p:pic>
        <p:nvPicPr>
          <p:cNvPr id="132" name="Graphic 131" descr="Man with solid fill">
            <a:extLst>
              <a:ext uri="{FF2B5EF4-FFF2-40B4-BE49-F238E27FC236}">
                <a16:creationId xmlns:a16="http://schemas.microsoft.com/office/drawing/2014/main" id="{8DE7695D-71A0-4E3F-B7B0-8CE2D26EE7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590852"/>
            <a:ext cx="467131" cy="467131"/>
          </a:xfrm>
          <a:prstGeom prst="rect">
            <a:avLst/>
          </a:prstGeom>
        </p:spPr>
      </p:pic>
      <p:pic>
        <p:nvPicPr>
          <p:cNvPr id="133" name="Graphic 132" descr="Woman with solid fill">
            <a:extLst>
              <a:ext uri="{FF2B5EF4-FFF2-40B4-BE49-F238E27FC236}">
                <a16:creationId xmlns:a16="http://schemas.microsoft.com/office/drawing/2014/main" id="{37931685-A04F-4711-84B0-2F80998307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590852"/>
            <a:ext cx="467131" cy="467131"/>
          </a:xfrm>
          <a:prstGeom prst="rect">
            <a:avLst/>
          </a:prstGeom>
        </p:spPr>
      </p:pic>
      <p:pic>
        <p:nvPicPr>
          <p:cNvPr id="134" name="Graphic 133" descr="Man with solid fill">
            <a:extLst>
              <a:ext uri="{FF2B5EF4-FFF2-40B4-BE49-F238E27FC236}">
                <a16:creationId xmlns:a16="http://schemas.microsoft.com/office/drawing/2014/main" id="{7C2B0126-C74E-4049-AB11-C5D9363F10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590852"/>
            <a:ext cx="467131" cy="467131"/>
          </a:xfrm>
          <a:prstGeom prst="rect">
            <a:avLst/>
          </a:prstGeom>
        </p:spPr>
      </p:pic>
      <p:pic>
        <p:nvPicPr>
          <p:cNvPr id="135" name="Graphic 134" descr="Woman with solid fill">
            <a:extLst>
              <a:ext uri="{FF2B5EF4-FFF2-40B4-BE49-F238E27FC236}">
                <a16:creationId xmlns:a16="http://schemas.microsoft.com/office/drawing/2014/main" id="{7BAEFC2F-64F7-496E-9110-BAD975C2A5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590852"/>
            <a:ext cx="467131" cy="467131"/>
          </a:xfrm>
          <a:prstGeom prst="rect">
            <a:avLst/>
          </a:prstGeom>
        </p:spPr>
      </p:pic>
      <p:pic>
        <p:nvPicPr>
          <p:cNvPr id="136" name="Graphic 135" descr="Man with solid fill">
            <a:extLst>
              <a:ext uri="{FF2B5EF4-FFF2-40B4-BE49-F238E27FC236}">
                <a16:creationId xmlns:a16="http://schemas.microsoft.com/office/drawing/2014/main" id="{105A0830-8CF6-4318-AEED-13F8FAF1F8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590852"/>
            <a:ext cx="467131" cy="467131"/>
          </a:xfrm>
          <a:prstGeom prst="rect">
            <a:avLst/>
          </a:prstGeom>
        </p:spPr>
      </p:pic>
      <p:pic>
        <p:nvPicPr>
          <p:cNvPr id="137" name="Graphic 136" descr="Woman with solid fill">
            <a:extLst>
              <a:ext uri="{FF2B5EF4-FFF2-40B4-BE49-F238E27FC236}">
                <a16:creationId xmlns:a16="http://schemas.microsoft.com/office/drawing/2014/main" id="{BC1216A9-C166-4D5C-9665-CD2C615D8D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059971"/>
            <a:ext cx="467131" cy="467131"/>
          </a:xfrm>
          <a:prstGeom prst="rect">
            <a:avLst/>
          </a:prstGeom>
        </p:spPr>
      </p:pic>
      <p:pic>
        <p:nvPicPr>
          <p:cNvPr id="138" name="Graphic 137" descr="Man with solid fill">
            <a:extLst>
              <a:ext uri="{FF2B5EF4-FFF2-40B4-BE49-F238E27FC236}">
                <a16:creationId xmlns:a16="http://schemas.microsoft.com/office/drawing/2014/main" id="{F092DEC9-08E4-4BDF-BC4A-C9EE1443D6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059971"/>
            <a:ext cx="467131" cy="467131"/>
          </a:xfrm>
          <a:prstGeom prst="rect">
            <a:avLst/>
          </a:prstGeom>
        </p:spPr>
      </p:pic>
      <p:pic>
        <p:nvPicPr>
          <p:cNvPr id="139" name="Graphic 138" descr="Woman with solid fill">
            <a:extLst>
              <a:ext uri="{FF2B5EF4-FFF2-40B4-BE49-F238E27FC236}">
                <a16:creationId xmlns:a16="http://schemas.microsoft.com/office/drawing/2014/main" id="{DE4E368C-A321-49E0-8C67-2F2F7B8C1F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059971"/>
            <a:ext cx="467131" cy="467131"/>
          </a:xfrm>
          <a:prstGeom prst="rect">
            <a:avLst/>
          </a:prstGeom>
        </p:spPr>
      </p:pic>
      <p:pic>
        <p:nvPicPr>
          <p:cNvPr id="140" name="Graphic 139" descr="Man with solid fill">
            <a:extLst>
              <a:ext uri="{FF2B5EF4-FFF2-40B4-BE49-F238E27FC236}">
                <a16:creationId xmlns:a16="http://schemas.microsoft.com/office/drawing/2014/main" id="{4154D7ED-61DC-44DF-AB16-30731FFB7D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059971"/>
            <a:ext cx="467131" cy="467131"/>
          </a:xfrm>
          <a:prstGeom prst="rect">
            <a:avLst/>
          </a:prstGeom>
        </p:spPr>
      </p:pic>
      <p:pic>
        <p:nvPicPr>
          <p:cNvPr id="141" name="Graphic 140" descr="Woman with solid fill">
            <a:extLst>
              <a:ext uri="{FF2B5EF4-FFF2-40B4-BE49-F238E27FC236}">
                <a16:creationId xmlns:a16="http://schemas.microsoft.com/office/drawing/2014/main" id="{08DE209E-E62B-4712-A978-8CF68195D1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059971"/>
            <a:ext cx="467131" cy="467131"/>
          </a:xfrm>
          <a:prstGeom prst="rect">
            <a:avLst/>
          </a:prstGeom>
        </p:spPr>
      </p:pic>
      <p:pic>
        <p:nvPicPr>
          <p:cNvPr id="142" name="Graphic 141" descr="Man with solid fill">
            <a:extLst>
              <a:ext uri="{FF2B5EF4-FFF2-40B4-BE49-F238E27FC236}">
                <a16:creationId xmlns:a16="http://schemas.microsoft.com/office/drawing/2014/main" id="{FE4277B7-C43E-482D-9340-90107C95A0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059971"/>
            <a:ext cx="467131" cy="467131"/>
          </a:xfrm>
          <a:prstGeom prst="rect">
            <a:avLst/>
          </a:prstGeom>
        </p:spPr>
      </p:pic>
      <p:pic>
        <p:nvPicPr>
          <p:cNvPr id="143" name="Graphic 142" descr="Woman with solid fill">
            <a:extLst>
              <a:ext uri="{FF2B5EF4-FFF2-40B4-BE49-F238E27FC236}">
                <a16:creationId xmlns:a16="http://schemas.microsoft.com/office/drawing/2014/main" id="{8D1279D6-034B-4F14-A208-F7A3A23E91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059971"/>
            <a:ext cx="467131" cy="467131"/>
          </a:xfrm>
          <a:prstGeom prst="rect">
            <a:avLst/>
          </a:prstGeom>
        </p:spPr>
      </p:pic>
      <p:pic>
        <p:nvPicPr>
          <p:cNvPr id="144" name="Graphic 143" descr="Man with solid fill">
            <a:extLst>
              <a:ext uri="{FF2B5EF4-FFF2-40B4-BE49-F238E27FC236}">
                <a16:creationId xmlns:a16="http://schemas.microsoft.com/office/drawing/2014/main" id="{BA4E7C1B-7FCE-426A-AD13-48AABB1DF3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059971"/>
            <a:ext cx="467131" cy="467131"/>
          </a:xfrm>
          <a:prstGeom prst="rect">
            <a:avLst/>
          </a:prstGeom>
        </p:spPr>
      </p:pic>
      <p:pic>
        <p:nvPicPr>
          <p:cNvPr id="145" name="Graphic 144" descr="Woman with solid fill">
            <a:extLst>
              <a:ext uri="{FF2B5EF4-FFF2-40B4-BE49-F238E27FC236}">
                <a16:creationId xmlns:a16="http://schemas.microsoft.com/office/drawing/2014/main" id="{7FE888B0-1B0E-447F-B950-C62D7213EE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059971"/>
            <a:ext cx="467131" cy="467131"/>
          </a:xfrm>
          <a:prstGeom prst="rect">
            <a:avLst/>
          </a:prstGeom>
        </p:spPr>
      </p:pic>
      <p:pic>
        <p:nvPicPr>
          <p:cNvPr id="146" name="Graphic 145" descr="Man with solid fill">
            <a:extLst>
              <a:ext uri="{FF2B5EF4-FFF2-40B4-BE49-F238E27FC236}">
                <a16:creationId xmlns:a16="http://schemas.microsoft.com/office/drawing/2014/main" id="{71694B91-3DD5-4867-BEAD-F7D61173CD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059971"/>
            <a:ext cx="467131" cy="467131"/>
          </a:xfrm>
          <a:prstGeom prst="rect">
            <a:avLst/>
          </a:prstGeom>
        </p:spPr>
      </p:pic>
      <p:pic>
        <p:nvPicPr>
          <p:cNvPr id="147" name="Graphic 146" descr="Woman with solid fill">
            <a:extLst>
              <a:ext uri="{FF2B5EF4-FFF2-40B4-BE49-F238E27FC236}">
                <a16:creationId xmlns:a16="http://schemas.microsoft.com/office/drawing/2014/main" id="{949CFF7C-061F-4A0D-A9C3-E4D75B3D05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529087"/>
            <a:ext cx="467131" cy="467131"/>
          </a:xfrm>
          <a:prstGeom prst="rect">
            <a:avLst/>
          </a:prstGeom>
        </p:spPr>
      </p:pic>
      <p:pic>
        <p:nvPicPr>
          <p:cNvPr id="148" name="Graphic 147" descr="Man with solid fill">
            <a:extLst>
              <a:ext uri="{FF2B5EF4-FFF2-40B4-BE49-F238E27FC236}">
                <a16:creationId xmlns:a16="http://schemas.microsoft.com/office/drawing/2014/main" id="{FEAA6BE3-FDC5-4E95-8BD9-7BD4A220A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529087"/>
            <a:ext cx="467131" cy="467131"/>
          </a:xfrm>
          <a:prstGeom prst="rect">
            <a:avLst/>
          </a:prstGeom>
        </p:spPr>
      </p:pic>
      <p:pic>
        <p:nvPicPr>
          <p:cNvPr id="149" name="Graphic 148" descr="Woman with solid fill">
            <a:extLst>
              <a:ext uri="{FF2B5EF4-FFF2-40B4-BE49-F238E27FC236}">
                <a16:creationId xmlns:a16="http://schemas.microsoft.com/office/drawing/2014/main" id="{1029701B-3F17-4AB1-AAAD-490E26D4F9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529087"/>
            <a:ext cx="467131" cy="467131"/>
          </a:xfrm>
          <a:prstGeom prst="rect">
            <a:avLst/>
          </a:prstGeom>
        </p:spPr>
      </p:pic>
      <p:pic>
        <p:nvPicPr>
          <p:cNvPr id="150" name="Graphic 149" descr="Man with solid fill">
            <a:extLst>
              <a:ext uri="{FF2B5EF4-FFF2-40B4-BE49-F238E27FC236}">
                <a16:creationId xmlns:a16="http://schemas.microsoft.com/office/drawing/2014/main" id="{7BF004D5-7696-40A8-AD4E-CF8EF6C191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529087"/>
            <a:ext cx="467131" cy="467131"/>
          </a:xfrm>
          <a:prstGeom prst="rect">
            <a:avLst/>
          </a:prstGeom>
        </p:spPr>
      </p:pic>
      <p:pic>
        <p:nvPicPr>
          <p:cNvPr id="151" name="Graphic 150" descr="Woman with solid fill">
            <a:extLst>
              <a:ext uri="{FF2B5EF4-FFF2-40B4-BE49-F238E27FC236}">
                <a16:creationId xmlns:a16="http://schemas.microsoft.com/office/drawing/2014/main" id="{8F2CF9C9-4975-44B4-9156-EA88AB9627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529087"/>
            <a:ext cx="467131" cy="467131"/>
          </a:xfrm>
          <a:prstGeom prst="rect">
            <a:avLst/>
          </a:prstGeom>
        </p:spPr>
      </p:pic>
      <p:pic>
        <p:nvPicPr>
          <p:cNvPr id="152" name="Graphic 151" descr="Man with solid fill">
            <a:extLst>
              <a:ext uri="{FF2B5EF4-FFF2-40B4-BE49-F238E27FC236}">
                <a16:creationId xmlns:a16="http://schemas.microsoft.com/office/drawing/2014/main" id="{85341A0F-71C5-464E-A508-6E9C79142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529087"/>
            <a:ext cx="467131" cy="467131"/>
          </a:xfrm>
          <a:prstGeom prst="rect">
            <a:avLst/>
          </a:prstGeom>
        </p:spPr>
      </p:pic>
      <p:pic>
        <p:nvPicPr>
          <p:cNvPr id="153" name="Graphic 152" descr="Woman with solid fill">
            <a:extLst>
              <a:ext uri="{FF2B5EF4-FFF2-40B4-BE49-F238E27FC236}">
                <a16:creationId xmlns:a16="http://schemas.microsoft.com/office/drawing/2014/main" id="{1E3C52AF-F47A-403A-959B-8019E297C9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529087"/>
            <a:ext cx="467131" cy="467131"/>
          </a:xfrm>
          <a:prstGeom prst="rect">
            <a:avLst/>
          </a:prstGeom>
        </p:spPr>
      </p:pic>
      <p:pic>
        <p:nvPicPr>
          <p:cNvPr id="154" name="Graphic 153" descr="Man with solid fill">
            <a:extLst>
              <a:ext uri="{FF2B5EF4-FFF2-40B4-BE49-F238E27FC236}">
                <a16:creationId xmlns:a16="http://schemas.microsoft.com/office/drawing/2014/main" id="{228753AF-85D2-410A-98F0-057C7A6D3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529087"/>
            <a:ext cx="467131" cy="467131"/>
          </a:xfrm>
          <a:prstGeom prst="rect">
            <a:avLst/>
          </a:prstGeom>
        </p:spPr>
      </p:pic>
      <p:pic>
        <p:nvPicPr>
          <p:cNvPr id="155" name="Graphic 154" descr="Woman with solid fill">
            <a:extLst>
              <a:ext uri="{FF2B5EF4-FFF2-40B4-BE49-F238E27FC236}">
                <a16:creationId xmlns:a16="http://schemas.microsoft.com/office/drawing/2014/main" id="{B9CA76F8-2453-461A-9284-F5251E84E7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529087"/>
            <a:ext cx="467131" cy="467131"/>
          </a:xfrm>
          <a:prstGeom prst="rect">
            <a:avLst/>
          </a:prstGeom>
        </p:spPr>
      </p:pic>
      <p:pic>
        <p:nvPicPr>
          <p:cNvPr id="156" name="Graphic 155" descr="Man with solid fill">
            <a:extLst>
              <a:ext uri="{FF2B5EF4-FFF2-40B4-BE49-F238E27FC236}">
                <a16:creationId xmlns:a16="http://schemas.microsoft.com/office/drawing/2014/main" id="{D44D6178-863D-42F4-8C88-3D2AF3C6E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529087"/>
            <a:ext cx="467131" cy="467131"/>
          </a:xfrm>
          <a:prstGeom prst="rect">
            <a:avLst/>
          </a:prstGeom>
        </p:spPr>
      </p:pic>
      <p:sp>
        <p:nvSpPr>
          <p:cNvPr id="166" name="TextBox 165">
            <a:extLst>
              <a:ext uri="{FF2B5EF4-FFF2-40B4-BE49-F238E27FC236}">
                <a16:creationId xmlns:a16="http://schemas.microsoft.com/office/drawing/2014/main" id="{F4E6FB5B-E89C-4341-A080-C174C312CCFD}"/>
              </a:ext>
            </a:extLst>
          </p:cNvPr>
          <p:cNvSpPr txBox="1"/>
          <p:nvPr/>
        </p:nvSpPr>
        <p:spPr>
          <a:xfrm>
            <a:off x="6945832" y="1900680"/>
            <a:ext cx="2372312" cy="1323439"/>
          </a:xfrm>
          <a:prstGeom prst="rect">
            <a:avLst/>
          </a:prstGeom>
          <a:noFill/>
        </p:spPr>
        <p:txBody>
          <a:bodyPr wrap="square" rtlCol="0">
            <a:spAutoFit/>
          </a:bodyPr>
          <a:lstStyle/>
          <a:p>
            <a:pPr algn="l">
              <a:buClr>
                <a:srgbClr val="008CCF"/>
              </a:buClr>
            </a:pPr>
            <a:r>
              <a:rPr lang="es-ES" sz="8000">
                <a:solidFill>
                  <a:schemeClr val="accent1"/>
                </a:solidFill>
              </a:rPr>
              <a:t>64%</a:t>
            </a:r>
          </a:p>
        </p:txBody>
      </p:sp>
      <p:sp>
        <p:nvSpPr>
          <p:cNvPr id="167" name="Right Brace 166">
            <a:extLst>
              <a:ext uri="{FF2B5EF4-FFF2-40B4-BE49-F238E27FC236}">
                <a16:creationId xmlns:a16="http://schemas.microsoft.com/office/drawing/2014/main" id="{910BFB96-6951-4B0B-8B8F-CA6680FD96CC}"/>
              </a:ext>
            </a:extLst>
          </p:cNvPr>
          <p:cNvSpPr/>
          <p:nvPr/>
        </p:nvSpPr>
        <p:spPr>
          <a:xfrm>
            <a:off x="5672066" y="1379812"/>
            <a:ext cx="502301" cy="2589760"/>
          </a:xfrm>
          <a:prstGeom prst="rightBrace">
            <a:avLst>
              <a:gd name="adj1" fmla="val 64017"/>
              <a:gd name="adj2" fmla="val 50000"/>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8" name="Left Brace 167">
            <a:extLst>
              <a:ext uri="{FF2B5EF4-FFF2-40B4-BE49-F238E27FC236}">
                <a16:creationId xmlns:a16="http://schemas.microsoft.com/office/drawing/2014/main" id="{5F04C7B5-5AED-4630-B191-6412A3B63552}"/>
              </a:ext>
            </a:extLst>
          </p:cNvPr>
          <p:cNvSpPr/>
          <p:nvPr/>
        </p:nvSpPr>
        <p:spPr>
          <a:xfrm>
            <a:off x="2347092" y="1306739"/>
            <a:ext cx="676554" cy="4540164"/>
          </a:xfrm>
          <a:prstGeom prst="leftBrace">
            <a:avLst>
              <a:gd name="adj1" fmla="val 59215"/>
              <a:gd name="adj2" fmla="val 49526"/>
            </a:avLst>
          </a:prstGeom>
          <a:ln w="38100"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 name="TextBox 2">
            <a:extLst>
              <a:ext uri="{FF2B5EF4-FFF2-40B4-BE49-F238E27FC236}">
                <a16:creationId xmlns:a16="http://schemas.microsoft.com/office/drawing/2014/main" id="{CC996E12-DF0B-4BC5-8662-99376D624A88}"/>
              </a:ext>
            </a:extLst>
          </p:cNvPr>
          <p:cNvSpPr txBox="1"/>
          <p:nvPr/>
        </p:nvSpPr>
        <p:spPr>
          <a:xfrm>
            <a:off x="871445" y="3224119"/>
            <a:ext cx="1717428" cy="830997"/>
          </a:xfrm>
          <a:prstGeom prst="rect">
            <a:avLst/>
          </a:prstGeom>
          <a:noFill/>
        </p:spPr>
        <p:txBody>
          <a:bodyPr wrap="square" rtlCol="0">
            <a:spAutoFit/>
          </a:bodyPr>
          <a:lstStyle/>
          <a:p>
            <a:pPr algn="l">
              <a:buClr>
                <a:srgbClr val="008CCF"/>
              </a:buClr>
            </a:pPr>
            <a:r>
              <a:rPr lang="es-ES" sz="2400"/>
              <a:t>Target population</a:t>
            </a:r>
          </a:p>
        </p:txBody>
      </p:sp>
    </p:spTree>
    <p:custDataLst>
      <p:tags r:id="rId1"/>
    </p:custDataLst>
    <p:extLst>
      <p:ext uri="{BB962C8B-B14F-4D97-AF65-F5344CB8AC3E}">
        <p14:creationId xmlns:p14="http://schemas.microsoft.com/office/powerpoint/2010/main" val="1654781384"/>
      </p:ext>
    </p:extLst>
  </p:cSld>
  <p:clrMapOvr>
    <a:masterClrMapping/>
  </p:clrMapOvr>
  <mc:AlternateContent xmlns:mc="http://schemas.openxmlformats.org/markup-compatibility/2006" xmlns:p14="http://schemas.microsoft.com/office/powerpoint/2010/main">
    <mc:Choice Requires="p14">
      <p:transition p14:dur="0" advClick="0" advTm="15792"/>
    </mc:Choice>
    <mc:Fallback xmlns="">
      <p:transition advClick="0" advTm="157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fade">
                                      <p:cBhvr>
                                        <p:cTn id="88" dur="500"/>
                                        <p:tgtEl>
                                          <p:spTgt spid="88"/>
                                        </p:tgtEl>
                                      </p:cBhvr>
                                    </p:animEffect>
                                  </p:childTnLst>
                                </p:cTn>
                              </p:par>
                              <p:par>
                                <p:cTn id="89" presetID="10" presetClass="entr" presetSubtype="0" fill="hold" nodeType="with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fade">
                                      <p:cBhvr>
                                        <p:cTn id="91" dur="500"/>
                                        <p:tgtEl>
                                          <p:spTgt spid="89"/>
                                        </p:tgtEl>
                                      </p:cBhvr>
                                    </p:animEffect>
                                  </p:childTnLst>
                                </p:cTn>
                              </p:par>
                              <p:par>
                                <p:cTn id="92" presetID="10" presetClass="entr" presetSubtype="0" fill="hold" nodeType="withEffect">
                                  <p:stCondLst>
                                    <p:cond delay="0"/>
                                  </p:stCondLst>
                                  <p:childTnLst>
                                    <p:set>
                                      <p:cBhvr>
                                        <p:cTn id="93" dur="1" fill="hold">
                                          <p:stCondLst>
                                            <p:cond delay="0"/>
                                          </p:stCondLst>
                                        </p:cTn>
                                        <p:tgtEl>
                                          <p:spTgt spid="90"/>
                                        </p:tgtEl>
                                        <p:attrNameLst>
                                          <p:attrName>style.visibility</p:attrName>
                                        </p:attrNameLst>
                                      </p:cBhvr>
                                      <p:to>
                                        <p:strVal val="visible"/>
                                      </p:to>
                                    </p:set>
                                    <p:animEffect transition="in" filter="fade">
                                      <p:cBhvr>
                                        <p:cTn id="94" dur="500"/>
                                        <p:tgtEl>
                                          <p:spTgt spid="90"/>
                                        </p:tgtEl>
                                      </p:cBhvr>
                                    </p:animEffect>
                                  </p:childTnLst>
                                </p:cTn>
                              </p:par>
                              <p:par>
                                <p:cTn id="95" presetID="10" presetClass="entr" presetSubtype="0" fill="hold" nodeType="with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fade">
                                      <p:cBhvr>
                                        <p:cTn id="97" dur="500"/>
                                        <p:tgtEl>
                                          <p:spTgt spid="91"/>
                                        </p:tgtEl>
                                      </p:cBhvr>
                                    </p:animEffect>
                                  </p:childTnLst>
                                </p:cTn>
                              </p:par>
                              <p:par>
                                <p:cTn id="98" presetID="10" presetClass="entr" presetSubtype="0" fill="hold" nodeType="with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fade">
                                      <p:cBhvr>
                                        <p:cTn id="100" dur="500"/>
                                        <p:tgtEl>
                                          <p:spTgt spid="92"/>
                                        </p:tgtEl>
                                      </p:cBhvr>
                                    </p:animEffect>
                                  </p:childTnLst>
                                </p:cTn>
                              </p:par>
                              <p:par>
                                <p:cTn id="101" presetID="10" presetClass="entr" presetSubtype="0" fill="hold" nodeType="withEffect">
                                  <p:stCondLst>
                                    <p:cond delay="0"/>
                                  </p:stCondLst>
                                  <p:childTnLst>
                                    <p:set>
                                      <p:cBhvr>
                                        <p:cTn id="102" dur="1" fill="hold">
                                          <p:stCondLst>
                                            <p:cond delay="0"/>
                                          </p:stCondLst>
                                        </p:cTn>
                                        <p:tgtEl>
                                          <p:spTgt spid="93"/>
                                        </p:tgtEl>
                                        <p:attrNameLst>
                                          <p:attrName>style.visibility</p:attrName>
                                        </p:attrNameLst>
                                      </p:cBhvr>
                                      <p:to>
                                        <p:strVal val="visible"/>
                                      </p:to>
                                    </p:set>
                                    <p:animEffect transition="in" filter="fade">
                                      <p:cBhvr>
                                        <p:cTn id="103" dur="500"/>
                                        <p:tgtEl>
                                          <p:spTgt spid="93"/>
                                        </p:tgtEl>
                                      </p:cBhvr>
                                    </p:animEffect>
                                  </p:childTnLst>
                                </p:cTn>
                              </p:par>
                              <p:par>
                                <p:cTn id="104" presetID="10" presetClass="entr" presetSubtype="0" fill="hold" nodeType="withEffect">
                                  <p:stCondLst>
                                    <p:cond delay="0"/>
                                  </p:stCondLst>
                                  <p:childTnLst>
                                    <p:set>
                                      <p:cBhvr>
                                        <p:cTn id="105" dur="1" fill="hold">
                                          <p:stCondLst>
                                            <p:cond delay="0"/>
                                          </p:stCondLst>
                                        </p:cTn>
                                        <p:tgtEl>
                                          <p:spTgt spid="94"/>
                                        </p:tgtEl>
                                        <p:attrNameLst>
                                          <p:attrName>style.visibility</p:attrName>
                                        </p:attrNameLst>
                                      </p:cBhvr>
                                      <p:to>
                                        <p:strVal val="visible"/>
                                      </p:to>
                                    </p:set>
                                    <p:animEffect transition="in" filter="fade">
                                      <p:cBhvr>
                                        <p:cTn id="106" dur="500"/>
                                        <p:tgtEl>
                                          <p:spTgt spid="94"/>
                                        </p:tgtEl>
                                      </p:cBhvr>
                                    </p:animEffect>
                                  </p:childTnLst>
                                </p:cTn>
                              </p:par>
                              <p:par>
                                <p:cTn id="107" presetID="10" presetClass="entr" presetSubtype="0" fill="hold" nodeType="withEffect">
                                  <p:stCondLst>
                                    <p:cond delay="0"/>
                                  </p:stCondLst>
                                  <p:childTnLst>
                                    <p:set>
                                      <p:cBhvr>
                                        <p:cTn id="108" dur="1" fill="hold">
                                          <p:stCondLst>
                                            <p:cond delay="0"/>
                                          </p:stCondLst>
                                        </p:cTn>
                                        <p:tgtEl>
                                          <p:spTgt spid="95"/>
                                        </p:tgtEl>
                                        <p:attrNameLst>
                                          <p:attrName>style.visibility</p:attrName>
                                        </p:attrNameLst>
                                      </p:cBhvr>
                                      <p:to>
                                        <p:strVal val="visible"/>
                                      </p:to>
                                    </p:set>
                                    <p:animEffect transition="in" filter="fade">
                                      <p:cBhvr>
                                        <p:cTn id="109" dur="500"/>
                                        <p:tgtEl>
                                          <p:spTgt spid="95"/>
                                        </p:tgtEl>
                                      </p:cBhvr>
                                    </p:animEffect>
                                  </p:childTnLst>
                                </p:cTn>
                              </p:par>
                              <p:par>
                                <p:cTn id="110" presetID="10" presetClass="entr" presetSubtype="0" fill="hold" nodeType="withEffect">
                                  <p:stCondLst>
                                    <p:cond delay="0"/>
                                  </p:stCondLst>
                                  <p:childTnLst>
                                    <p:set>
                                      <p:cBhvr>
                                        <p:cTn id="111" dur="1" fill="hold">
                                          <p:stCondLst>
                                            <p:cond delay="0"/>
                                          </p:stCondLst>
                                        </p:cTn>
                                        <p:tgtEl>
                                          <p:spTgt spid="96"/>
                                        </p:tgtEl>
                                        <p:attrNameLst>
                                          <p:attrName>style.visibility</p:attrName>
                                        </p:attrNameLst>
                                      </p:cBhvr>
                                      <p:to>
                                        <p:strVal val="visible"/>
                                      </p:to>
                                    </p:set>
                                    <p:animEffect transition="in" filter="fade">
                                      <p:cBhvr>
                                        <p:cTn id="112" dur="500"/>
                                        <p:tgtEl>
                                          <p:spTgt spid="96"/>
                                        </p:tgtEl>
                                      </p:cBhvr>
                                    </p:animEffect>
                                  </p:childTnLst>
                                </p:cTn>
                              </p:par>
                              <p:par>
                                <p:cTn id="113" presetID="10" presetClass="entr" presetSubtype="0" fill="hold" nodeType="withEffect">
                                  <p:stCondLst>
                                    <p:cond delay="0"/>
                                  </p:stCondLst>
                                  <p:childTnLst>
                                    <p:set>
                                      <p:cBhvr>
                                        <p:cTn id="114" dur="1" fill="hold">
                                          <p:stCondLst>
                                            <p:cond delay="0"/>
                                          </p:stCondLst>
                                        </p:cTn>
                                        <p:tgtEl>
                                          <p:spTgt spid="98"/>
                                        </p:tgtEl>
                                        <p:attrNameLst>
                                          <p:attrName>style.visibility</p:attrName>
                                        </p:attrNameLst>
                                      </p:cBhvr>
                                      <p:to>
                                        <p:strVal val="visible"/>
                                      </p:to>
                                    </p:set>
                                    <p:animEffect transition="in" filter="fade">
                                      <p:cBhvr>
                                        <p:cTn id="115" dur="500"/>
                                        <p:tgtEl>
                                          <p:spTgt spid="98"/>
                                        </p:tgtEl>
                                      </p:cBhvr>
                                    </p:animEffect>
                                  </p:childTnLst>
                                </p:cTn>
                              </p:par>
                              <p:par>
                                <p:cTn id="116" presetID="10" presetClass="entr" presetSubtype="0" fill="hold" nodeType="withEffect">
                                  <p:stCondLst>
                                    <p:cond delay="0"/>
                                  </p:stCondLst>
                                  <p:childTnLst>
                                    <p:set>
                                      <p:cBhvr>
                                        <p:cTn id="117" dur="1" fill="hold">
                                          <p:stCondLst>
                                            <p:cond delay="0"/>
                                          </p:stCondLst>
                                        </p:cTn>
                                        <p:tgtEl>
                                          <p:spTgt spid="99"/>
                                        </p:tgtEl>
                                        <p:attrNameLst>
                                          <p:attrName>style.visibility</p:attrName>
                                        </p:attrNameLst>
                                      </p:cBhvr>
                                      <p:to>
                                        <p:strVal val="visible"/>
                                      </p:to>
                                    </p:set>
                                    <p:animEffect transition="in" filter="fade">
                                      <p:cBhvr>
                                        <p:cTn id="118" dur="500"/>
                                        <p:tgtEl>
                                          <p:spTgt spid="99"/>
                                        </p:tgtEl>
                                      </p:cBhvr>
                                    </p:animEffect>
                                  </p:childTnLst>
                                </p:cTn>
                              </p:par>
                              <p:par>
                                <p:cTn id="119" presetID="10" presetClass="entr" presetSubtype="0" fill="hold" nodeType="withEffect">
                                  <p:stCondLst>
                                    <p:cond delay="0"/>
                                  </p:stCondLst>
                                  <p:childTnLst>
                                    <p:set>
                                      <p:cBhvr>
                                        <p:cTn id="120" dur="1" fill="hold">
                                          <p:stCondLst>
                                            <p:cond delay="0"/>
                                          </p:stCondLst>
                                        </p:cTn>
                                        <p:tgtEl>
                                          <p:spTgt spid="100"/>
                                        </p:tgtEl>
                                        <p:attrNameLst>
                                          <p:attrName>style.visibility</p:attrName>
                                        </p:attrNameLst>
                                      </p:cBhvr>
                                      <p:to>
                                        <p:strVal val="visible"/>
                                      </p:to>
                                    </p:set>
                                    <p:animEffect transition="in" filter="fade">
                                      <p:cBhvr>
                                        <p:cTn id="121" dur="500"/>
                                        <p:tgtEl>
                                          <p:spTgt spid="100"/>
                                        </p:tgtEl>
                                      </p:cBhvr>
                                    </p:animEffect>
                                  </p:childTnLst>
                                </p:cTn>
                              </p:par>
                              <p:par>
                                <p:cTn id="122" presetID="10" presetClass="entr" presetSubtype="0" fill="hold" nodeType="withEffect">
                                  <p:stCondLst>
                                    <p:cond delay="0"/>
                                  </p:stCondLst>
                                  <p:childTnLst>
                                    <p:set>
                                      <p:cBhvr>
                                        <p:cTn id="123" dur="1" fill="hold">
                                          <p:stCondLst>
                                            <p:cond delay="0"/>
                                          </p:stCondLst>
                                        </p:cTn>
                                        <p:tgtEl>
                                          <p:spTgt spid="101"/>
                                        </p:tgtEl>
                                        <p:attrNameLst>
                                          <p:attrName>style.visibility</p:attrName>
                                        </p:attrNameLst>
                                      </p:cBhvr>
                                      <p:to>
                                        <p:strVal val="visible"/>
                                      </p:to>
                                    </p:set>
                                    <p:animEffect transition="in" filter="fade">
                                      <p:cBhvr>
                                        <p:cTn id="124" dur="500"/>
                                        <p:tgtEl>
                                          <p:spTgt spid="101"/>
                                        </p:tgtEl>
                                      </p:cBhvr>
                                    </p:animEffect>
                                  </p:childTnLst>
                                </p:cTn>
                              </p:par>
                              <p:par>
                                <p:cTn id="125" presetID="10" presetClass="entr" presetSubtype="0"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fade">
                                      <p:cBhvr>
                                        <p:cTn id="127" dur="500"/>
                                        <p:tgtEl>
                                          <p:spTgt spid="102"/>
                                        </p:tgtEl>
                                      </p:cBhvr>
                                    </p:animEffect>
                                  </p:childTnLst>
                                </p:cTn>
                              </p:par>
                              <p:par>
                                <p:cTn id="128" presetID="10" presetClass="entr" presetSubtype="0" fill="hold" nodeType="withEffect">
                                  <p:stCondLst>
                                    <p:cond delay="0"/>
                                  </p:stCondLst>
                                  <p:childTnLst>
                                    <p:set>
                                      <p:cBhvr>
                                        <p:cTn id="129" dur="1" fill="hold">
                                          <p:stCondLst>
                                            <p:cond delay="0"/>
                                          </p:stCondLst>
                                        </p:cTn>
                                        <p:tgtEl>
                                          <p:spTgt spid="103"/>
                                        </p:tgtEl>
                                        <p:attrNameLst>
                                          <p:attrName>style.visibility</p:attrName>
                                        </p:attrNameLst>
                                      </p:cBhvr>
                                      <p:to>
                                        <p:strVal val="visible"/>
                                      </p:to>
                                    </p:set>
                                    <p:animEffect transition="in" filter="fade">
                                      <p:cBhvr>
                                        <p:cTn id="130" dur="500"/>
                                        <p:tgtEl>
                                          <p:spTgt spid="103"/>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
                                        </p:tgtEl>
                                        <p:attrNameLst>
                                          <p:attrName>style.visibility</p:attrName>
                                        </p:attrNameLst>
                                      </p:cBhvr>
                                      <p:to>
                                        <p:strVal val="visible"/>
                                      </p:to>
                                    </p:set>
                                    <p:animEffect transition="in" filter="fade">
                                      <p:cBhvr>
                                        <p:cTn id="133" dur="500"/>
                                        <p:tgtEl>
                                          <p:spTgt spid="104"/>
                                        </p:tgtEl>
                                      </p:cBhvr>
                                    </p:animEffect>
                                  </p:childTnLst>
                                </p:cTn>
                              </p:par>
                              <p:par>
                                <p:cTn id="134" presetID="10" presetClass="entr" presetSubtype="0" fill="hold" nodeType="withEffect">
                                  <p:stCondLst>
                                    <p:cond delay="0"/>
                                  </p:stCondLst>
                                  <p:childTnLst>
                                    <p:set>
                                      <p:cBhvr>
                                        <p:cTn id="135" dur="1" fill="hold">
                                          <p:stCondLst>
                                            <p:cond delay="0"/>
                                          </p:stCondLst>
                                        </p:cTn>
                                        <p:tgtEl>
                                          <p:spTgt spid="105"/>
                                        </p:tgtEl>
                                        <p:attrNameLst>
                                          <p:attrName>style.visibility</p:attrName>
                                        </p:attrNameLst>
                                      </p:cBhvr>
                                      <p:to>
                                        <p:strVal val="visible"/>
                                      </p:to>
                                    </p:set>
                                    <p:animEffect transition="in" filter="fade">
                                      <p:cBhvr>
                                        <p:cTn id="136" dur="500"/>
                                        <p:tgtEl>
                                          <p:spTgt spid="105"/>
                                        </p:tgtEl>
                                      </p:cBhvr>
                                    </p:animEffect>
                                  </p:childTnLst>
                                </p:cTn>
                              </p:par>
                              <p:par>
                                <p:cTn id="137" presetID="10" presetClass="entr" presetSubtype="0" fill="hold" nodeType="withEffect">
                                  <p:stCondLst>
                                    <p:cond delay="0"/>
                                  </p:stCondLst>
                                  <p:childTnLst>
                                    <p:set>
                                      <p:cBhvr>
                                        <p:cTn id="138" dur="1" fill="hold">
                                          <p:stCondLst>
                                            <p:cond delay="0"/>
                                          </p:stCondLst>
                                        </p:cTn>
                                        <p:tgtEl>
                                          <p:spTgt spid="106"/>
                                        </p:tgtEl>
                                        <p:attrNameLst>
                                          <p:attrName>style.visibility</p:attrName>
                                        </p:attrNameLst>
                                      </p:cBhvr>
                                      <p:to>
                                        <p:strVal val="visible"/>
                                      </p:to>
                                    </p:set>
                                    <p:animEffect transition="in" filter="fade">
                                      <p:cBhvr>
                                        <p:cTn id="139" dur="500"/>
                                        <p:tgtEl>
                                          <p:spTgt spid="106"/>
                                        </p:tgtEl>
                                      </p:cBhvr>
                                    </p:animEffect>
                                  </p:childTnLst>
                                </p:cTn>
                              </p:par>
                              <p:par>
                                <p:cTn id="140" presetID="10" presetClass="entr" presetSubtype="0" fill="hold" nodeType="withEffect">
                                  <p:stCondLst>
                                    <p:cond delay="0"/>
                                  </p:stCondLst>
                                  <p:childTnLst>
                                    <p:set>
                                      <p:cBhvr>
                                        <p:cTn id="141" dur="1" fill="hold">
                                          <p:stCondLst>
                                            <p:cond delay="0"/>
                                          </p:stCondLst>
                                        </p:cTn>
                                        <p:tgtEl>
                                          <p:spTgt spid="108"/>
                                        </p:tgtEl>
                                        <p:attrNameLst>
                                          <p:attrName>style.visibility</p:attrName>
                                        </p:attrNameLst>
                                      </p:cBhvr>
                                      <p:to>
                                        <p:strVal val="visible"/>
                                      </p:to>
                                    </p:set>
                                    <p:animEffect transition="in" filter="fade">
                                      <p:cBhvr>
                                        <p:cTn id="142" dur="500"/>
                                        <p:tgtEl>
                                          <p:spTgt spid="108"/>
                                        </p:tgtEl>
                                      </p:cBhvr>
                                    </p:animEffect>
                                  </p:childTnLst>
                                </p:cTn>
                              </p:par>
                              <p:par>
                                <p:cTn id="143" presetID="10" presetClass="entr" presetSubtype="0" fill="hold" nodeType="withEffect">
                                  <p:stCondLst>
                                    <p:cond delay="0"/>
                                  </p:stCondLst>
                                  <p:childTnLst>
                                    <p:set>
                                      <p:cBhvr>
                                        <p:cTn id="144" dur="1" fill="hold">
                                          <p:stCondLst>
                                            <p:cond delay="0"/>
                                          </p:stCondLst>
                                        </p:cTn>
                                        <p:tgtEl>
                                          <p:spTgt spid="109"/>
                                        </p:tgtEl>
                                        <p:attrNameLst>
                                          <p:attrName>style.visibility</p:attrName>
                                        </p:attrNameLst>
                                      </p:cBhvr>
                                      <p:to>
                                        <p:strVal val="visible"/>
                                      </p:to>
                                    </p:set>
                                    <p:animEffect transition="in" filter="fade">
                                      <p:cBhvr>
                                        <p:cTn id="145" dur="500"/>
                                        <p:tgtEl>
                                          <p:spTgt spid="109"/>
                                        </p:tgtEl>
                                      </p:cBhvr>
                                    </p:animEffect>
                                  </p:childTnLst>
                                </p:cTn>
                              </p:par>
                              <p:par>
                                <p:cTn id="146" presetID="10" presetClass="entr" presetSubtype="0" fill="hold" nodeType="withEffect">
                                  <p:stCondLst>
                                    <p:cond delay="0"/>
                                  </p:stCondLst>
                                  <p:childTnLst>
                                    <p:set>
                                      <p:cBhvr>
                                        <p:cTn id="147" dur="1" fill="hold">
                                          <p:stCondLst>
                                            <p:cond delay="0"/>
                                          </p:stCondLst>
                                        </p:cTn>
                                        <p:tgtEl>
                                          <p:spTgt spid="110"/>
                                        </p:tgtEl>
                                        <p:attrNameLst>
                                          <p:attrName>style.visibility</p:attrName>
                                        </p:attrNameLst>
                                      </p:cBhvr>
                                      <p:to>
                                        <p:strVal val="visible"/>
                                      </p:to>
                                    </p:set>
                                    <p:animEffect transition="in" filter="fade">
                                      <p:cBhvr>
                                        <p:cTn id="148" dur="500"/>
                                        <p:tgtEl>
                                          <p:spTgt spid="110"/>
                                        </p:tgtEl>
                                      </p:cBhvr>
                                    </p:animEffect>
                                  </p:childTnLst>
                                </p:cTn>
                              </p:par>
                              <p:par>
                                <p:cTn id="149" presetID="10" presetClass="entr" presetSubtype="0" fill="hold" nodeType="withEffect">
                                  <p:stCondLst>
                                    <p:cond delay="0"/>
                                  </p:stCondLst>
                                  <p:childTnLst>
                                    <p:set>
                                      <p:cBhvr>
                                        <p:cTn id="150" dur="1" fill="hold">
                                          <p:stCondLst>
                                            <p:cond delay="0"/>
                                          </p:stCondLst>
                                        </p:cTn>
                                        <p:tgtEl>
                                          <p:spTgt spid="111"/>
                                        </p:tgtEl>
                                        <p:attrNameLst>
                                          <p:attrName>style.visibility</p:attrName>
                                        </p:attrNameLst>
                                      </p:cBhvr>
                                      <p:to>
                                        <p:strVal val="visible"/>
                                      </p:to>
                                    </p:set>
                                    <p:animEffect transition="in" filter="fade">
                                      <p:cBhvr>
                                        <p:cTn id="151" dur="500"/>
                                        <p:tgtEl>
                                          <p:spTgt spid="111"/>
                                        </p:tgtEl>
                                      </p:cBhvr>
                                    </p:animEffect>
                                  </p:childTnLst>
                                </p:cTn>
                              </p:par>
                              <p:par>
                                <p:cTn id="152" presetID="10" presetClass="entr" presetSubtype="0" fill="hold" nodeType="withEffect">
                                  <p:stCondLst>
                                    <p:cond delay="0"/>
                                  </p:stCondLst>
                                  <p:childTnLst>
                                    <p:set>
                                      <p:cBhvr>
                                        <p:cTn id="153" dur="1" fill="hold">
                                          <p:stCondLst>
                                            <p:cond delay="0"/>
                                          </p:stCondLst>
                                        </p:cTn>
                                        <p:tgtEl>
                                          <p:spTgt spid="112"/>
                                        </p:tgtEl>
                                        <p:attrNameLst>
                                          <p:attrName>style.visibility</p:attrName>
                                        </p:attrNameLst>
                                      </p:cBhvr>
                                      <p:to>
                                        <p:strVal val="visible"/>
                                      </p:to>
                                    </p:set>
                                    <p:animEffect transition="in" filter="fade">
                                      <p:cBhvr>
                                        <p:cTn id="154" dur="500"/>
                                        <p:tgtEl>
                                          <p:spTgt spid="112"/>
                                        </p:tgtEl>
                                      </p:cBhvr>
                                    </p:animEffect>
                                  </p:childTnLst>
                                </p:cTn>
                              </p:par>
                              <p:par>
                                <p:cTn id="155" presetID="10" presetClass="entr" presetSubtype="0" fill="hold" nodeType="withEffect">
                                  <p:stCondLst>
                                    <p:cond delay="0"/>
                                  </p:stCondLst>
                                  <p:childTnLst>
                                    <p:set>
                                      <p:cBhvr>
                                        <p:cTn id="156" dur="1" fill="hold">
                                          <p:stCondLst>
                                            <p:cond delay="0"/>
                                          </p:stCondLst>
                                        </p:cTn>
                                        <p:tgtEl>
                                          <p:spTgt spid="113"/>
                                        </p:tgtEl>
                                        <p:attrNameLst>
                                          <p:attrName>style.visibility</p:attrName>
                                        </p:attrNameLst>
                                      </p:cBhvr>
                                      <p:to>
                                        <p:strVal val="visible"/>
                                      </p:to>
                                    </p:set>
                                    <p:animEffect transition="in" filter="fade">
                                      <p:cBhvr>
                                        <p:cTn id="157" dur="500"/>
                                        <p:tgtEl>
                                          <p:spTgt spid="113"/>
                                        </p:tgtEl>
                                      </p:cBhvr>
                                    </p:animEffect>
                                  </p:childTnLst>
                                </p:cTn>
                              </p:par>
                              <p:par>
                                <p:cTn id="158" presetID="10" presetClass="entr" presetSubtype="0" fill="hold" nodeType="withEffect">
                                  <p:stCondLst>
                                    <p:cond delay="0"/>
                                  </p:stCondLst>
                                  <p:childTnLst>
                                    <p:set>
                                      <p:cBhvr>
                                        <p:cTn id="159" dur="1" fill="hold">
                                          <p:stCondLst>
                                            <p:cond delay="0"/>
                                          </p:stCondLst>
                                        </p:cTn>
                                        <p:tgtEl>
                                          <p:spTgt spid="114"/>
                                        </p:tgtEl>
                                        <p:attrNameLst>
                                          <p:attrName>style.visibility</p:attrName>
                                        </p:attrNameLst>
                                      </p:cBhvr>
                                      <p:to>
                                        <p:strVal val="visible"/>
                                      </p:to>
                                    </p:set>
                                    <p:animEffect transition="in" filter="fade">
                                      <p:cBhvr>
                                        <p:cTn id="160" dur="500"/>
                                        <p:tgtEl>
                                          <p:spTgt spid="114"/>
                                        </p:tgtEl>
                                      </p:cBhvr>
                                    </p:animEffect>
                                  </p:childTnLst>
                                </p:cTn>
                              </p:par>
                              <p:par>
                                <p:cTn id="161" presetID="10" presetClass="entr" presetSubtype="0" fill="hold" nodeType="withEffect">
                                  <p:stCondLst>
                                    <p:cond delay="0"/>
                                  </p:stCondLst>
                                  <p:childTnLst>
                                    <p:set>
                                      <p:cBhvr>
                                        <p:cTn id="162" dur="1" fill="hold">
                                          <p:stCondLst>
                                            <p:cond delay="0"/>
                                          </p:stCondLst>
                                        </p:cTn>
                                        <p:tgtEl>
                                          <p:spTgt spid="115"/>
                                        </p:tgtEl>
                                        <p:attrNameLst>
                                          <p:attrName>style.visibility</p:attrName>
                                        </p:attrNameLst>
                                      </p:cBhvr>
                                      <p:to>
                                        <p:strVal val="visible"/>
                                      </p:to>
                                    </p:set>
                                    <p:animEffect transition="in" filter="fade">
                                      <p:cBhvr>
                                        <p:cTn id="163" dur="500"/>
                                        <p:tgtEl>
                                          <p:spTgt spid="115"/>
                                        </p:tgtEl>
                                      </p:cBhvr>
                                    </p:animEffect>
                                  </p:childTnLst>
                                </p:cTn>
                              </p:par>
                              <p:par>
                                <p:cTn id="164" presetID="10" presetClass="entr" presetSubtype="0" fill="hold" nodeType="withEffect">
                                  <p:stCondLst>
                                    <p:cond delay="0"/>
                                  </p:stCondLst>
                                  <p:childTnLst>
                                    <p:set>
                                      <p:cBhvr>
                                        <p:cTn id="165" dur="1" fill="hold">
                                          <p:stCondLst>
                                            <p:cond delay="0"/>
                                          </p:stCondLst>
                                        </p:cTn>
                                        <p:tgtEl>
                                          <p:spTgt spid="116"/>
                                        </p:tgtEl>
                                        <p:attrNameLst>
                                          <p:attrName>style.visibility</p:attrName>
                                        </p:attrNameLst>
                                      </p:cBhvr>
                                      <p:to>
                                        <p:strVal val="visible"/>
                                      </p:to>
                                    </p:set>
                                    <p:animEffect transition="in" filter="fade">
                                      <p:cBhvr>
                                        <p:cTn id="166" dur="500"/>
                                        <p:tgtEl>
                                          <p:spTgt spid="116"/>
                                        </p:tgtEl>
                                      </p:cBhvr>
                                    </p:animEffect>
                                  </p:childTnLst>
                                </p:cTn>
                              </p:par>
                              <p:par>
                                <p:cTn id="167" presetID="10" presetClass="entr" presetSubtype="0" fill="hold" nodeType="withEffect">
                                  <p:stCondLst>
                                    <p:cond delay="0"/>
                                  </p:stCondLst>
                                  <p:childTnLst>
                                    <p:set>
                                      <p:cBhvr>
                                        <p:cTn id="168" dur="1" fill="hold">
                                          <p:stCondLst>
                                            <p:cond delay="0"/>
                                          </p:stCondLst>
                                        </p:cTn>
                                        <p:tgtEl>
                                          <p:spTgt spid="118"/>
                                        </p:tgtEl>
                                        <p:attrNameLst>
                                          <p:attrName>style.visibility</p:attrName>
                                        </p:attrNameLst>
                                      </p:cBhvr>
                                      <p:to>
                                        <p:strVal val="visible"/>
                                      </p:to>
                                    </p:set>
                                    <p:animEffect transition="in" filter="fade">
                                      <p:cBhvr>
                                        <p:cTn id="169" dur="500"/>
                                        <p:tgtEl>
                                          <p:spTgt spid="118"/>
                                        </p:tgtEl>
                                      </p:cBhvr>
                                    </p:animEffect>
                                  </p:childTnLst>
                                </p:cTn>
                              </p:par>
                              <p:par>
                                <p:cTn id="170" presetID="10" presetClass="entr" presetSubtype="0" fill="hold" nodeType="withEffect">
                                  <p:stCondLst>
                                    <p:cond delay="0"/>
                                  </p:stCondLst>
                                  <p:childTnLst>
                                    <p:set>
                                      <p:cBhvr>
                                        <p:cTn id="171" dur="1" fill="hold">
                                          <p:stCondLst>
                                            <p:cond delay="0"/>
                                          </p:stCondLst>
                                        </p:cTn>
                                        <p:tgtEl>
                                          <p:spTgt spid="119"/>
                                        </p:tgtEl>
                                        <p:attrNameLst>
                                          <p:attrName>style.visibility</p:attrName>
                                        </p:attrNameLst>
                                      </p:cBhvr>
                                      <p:to>
                                        <p:strVal val="visible"/>
                                      </p:to>
                                    </p:set>
                                    <p:animEffect transition="in" filter="fade">
                                      <p:cBhvr>
                                        <p:cTn id="172" dur="500"/>
                                        <p:tgtEl>
                                          <p:spTgt spid="119"/>
                                        </p:tgtEl>
                                      </p:cBhvr>
                                    </p:animEffect>
                                  </p:childTnLst>
                                </p:cTn>
                              </p:par>
                              <p:par>
                                <p:cTn id="173" presetID="10" presetClass="entr" presetSubtype="0" fill="hold" nodeType="withEffect">
                                  <p:stCondLst>
                                    <p:cond delay="0"/>
                                  </p:stCondLst>
                                  <p:childTnLst>
                                    <p:set>
                                      <p:cBhvr>
                                        <p:cTn id="174" dur="1" fill="hold">
                                          <p:stCondLst>
                                            <p:cond delay="0"/>
                                          </p:stCondLst>
                                        </p:cTn>
                                        <p:tgtEl>
                                          <p:spTgt spid="120"/>
                                        </p:tgtEl>
                                        <p:attrNameLst>
                                          <p:attrName>style.visibility</p:attrName>
                                        </p:attrNameLst>
                                      </p:cBhvr>
                                      <p:to>
                                        <p:strVal val="visible"/>
                                      </p:to>
                                    </p:set>
                                    <p:animEffect transition="in" filter="fade">
                                      <p:cBhvr>
                                        <p:cTn id="175" dur="500"/>
                                        <p:tgtEl>
                                          <p:spTgt spid="120"/>
                                        </p:tgtEl>
                                      </p:cBhvr>
                                    </p:animEffect>
                                  </p:childTnLst>
                                </p:cTn>
                              </p:par>
                              <p:par>
                                <p:cTn id="176" presetID="10" presetClass="entr" presetSubtype="0" fill="hold" nodeType="withEffect">
                                  <p:stCondLst>
                                    <p:cond delay="0"/>
                                  </p:stCondLst>
                                  <p:childTnLst>
                                    <p:set>
                                      <p:cBhvr>
                                        <p:cTn id="177" dur="1" fill="hold">
                                          <p:stCondLst>
                                            <p:cond delay="0"/>
                                          </p:stCondLst>
                                        </p:cTn>
                                        <p:tgtEl>
                                          <p:spTgt spid="121"/>
                                        </p:tgtEl>
                                        <p:attrNameLst>
                                          <p:attrName>style.visibility</p:attrName>
                                        </p:attrNameLst>
                                      </p:cBhvr>
                                      <p:to>
                                        <p:strVal val="visible"/>
                                      </p:to>
                                    </p:set>
                                    <p:animEffect transition="in" filter="fade">
                                      <p:cBhvr>
                                        <p:cTn id="178" dur="500"/>
                                        <p:tgtEl>
                                          <p:spTgt spid="121"/>
                                        </p:tgtEl>
                                      </p:cBhvr>
                                    </p:animEffect>
                                  </p:childTnLst>
                                </p:cTn>
                              </p:par>
                              <p:par>
                                <p:cTn id="179" presetID="10" presetClass="entr" presetSubtype="0" fill="hold" nodeType="withEffect">
                                  <p:stCondLst>
                                    <p:cond delay="0"/>
                                  </p:stCondLst>
                                  <p:childTnLst>
                                    <p:set>
                                      <p:cBhvr>
                                        <p:cTn id="180" dur="1" fill="hold">
                                          <p:stCondLst>
                                            <p:cond delay="0"/>
                                          </p:stCondLst>
                                        </p:cTn>
                                        <p:tgtEl>
                                          <p:spTgt spid="122"/>
                                        </p:tgtEl>
                                        <p:attrNameLst>
                                          <p:attrName>style.visibility</p:attrName>
                                        </p:attrNameLst>
                                      </p:cBhvr>
                                      <p:to>
                                        <p:strVal val="visible"/>
                                      </p:to>
                                    </p:set>
                                    <p:animEffect transition="in" filter="fade">
                                      <p:cBhvr>
                                        <p:cTn id="181" dur="500"/>
                                        <p:tgtEl>
                                          <p:spTgt spid="122"/>
                                        </p:tgtEl>
                                      </p:cBhvr>
                                    </p:animEffect>
                                  </p:childTnLst>
                                </p:cTn>
                              </p:par>
                              <p:par>
                                <p:cTn id="182" presetID="10" presetClass="entr" presetSubtype="0" fill="hold" nodeType="withEffect">
                                  <p:stCondLst>
                                    <p:cond delay="0"/>
                                  </p:stCondLst>
                                  <p:childTnLst>
                                    <p:set>
                                      <p:cBhvr>
                                        <p:cTn id="183" dur="1" fill="hold">
                                          <p:stCondLst>
                                            <p:cond delay="0"/>
                                          </p:stCondLst>
                                        </p:cTn>
                                        <p:tgtEl>
                                          <p:spTgt spid="123"/>
                                        </p:tgtEl>
                                        <p:attrNameLst>
                                          <p:attrName>style.visibility</p:attrName>
                                        </p:attrNameLst>
                                      </p:cBhvr>
                                      <p:to>
                                        <p:strVal val="visible"/>
                                      </p:to>
                                    </p:set>
                                    <p:animEffect transition="in" filter="fade">
                                      <p:cBhvr>
                                        <p:cTn id="184" dur="500"/>
                                        <p:tgtEl>
                                          <p:spTgt spid="123"/>
                                        </p:tgtEl>
                                      </p:cBhvr>
                                    </p:animEffect>
                                  </p:childTnLst>
                                </p:cTn>
                              </p:par>
                              <p:par>
                                <p:cTn id="185" presetID="10" presetClass="entr" presetSubtype="0" fill="hold" nodeType="withEffect">
                                  <p:stCondLst>
                                    <p:cond delay="0"/>
                                  </p:stCondLst>
                                  <p:childTnLst>
                                    <p:set>
                                      <p:cBhvr>
                                        <p:cTn id="186" dur="1" fill="hold">
                                          <p:stCondLst>
                                            <p:cond delay="0"/>
                                          </p:stCondLst>
                                        </p:cTn>
                                        <p:tgtEl>
                                          <p:spTgt spid="124"/>
                                        </p:tgtEl>
                                        <p:attrNameLst>
                                          <p:attrName>style.visibility</p:attrName>
                                        </p:attrNameLst>
                                      </p:cBhvr>
                                      <p:to>
                                        <p:strVal val="visible"/>
                                      </p:to>
                                    </p:set>
                                    <p:animEffect transition="in" filter="fade">
                                      <p:cBhvr>
                                        <p:cTn id="187" dur="500"/>
                                        <p:tgtEl>
                                          <p:spTgt spid="124"/>
                                        </p:tgtEl>
                                      </p:cBhvr>
                                    </p:animEffect>
                                  </p:childTnLst>
                                </p:cTn>
                              </p:par>
                              <p:par>
                                <p:cTn id="188" presetID="10" presetClass="entr" presetSubtype="0" fill="hold" nodeType="withEffect">
                                  <p:stCondLst>
                                    <p:cond delay="0"/>
                                  </p:stCondLst>
                                  <p:childTnLst>
                                    <p:set>
                                      <p:cBhvr>
                                        <p:cTn id="189" dur="1" fill="hold">
                                          <p:stCondLst>
                                            <p:cond delay="0"/>
                                          </p:stCondLst>
                                        </p:cTn>
                                        <p:tgtEl>
                                          <p:spTgt spid="125"/>
                                        </p:tgtEl>
                                        <p:attrNameLst>
                                          <p:attrName>style.visibility</p:attrName>
                                        </p:attrNameLst>
                                      </p:cBhvr>
                                      <p:to>
                                        <p:strVal val="visible"/>
                                      </p:to>
                                    </p:set>
                                    <p:animEffect transition="in" filter="fade">
                                      <p:cBhvr>
                                        <p:cTn id="190" dur="500"/>
                                        <p:tgtEl>
                                          <p:spTgt spid="125"/>
                                        </p:tgtEl>
                                      </p:cBhvr>
                                    </p:animEffect>
                                  </p:childTnLst>
                                </p:cTn>
                              </p:par>
                              <p:par>
                                <p:cTn id="191" presetID="10" presetClass="entr" presetSubtype="0" fill="hold" nodeType="withEffect">
                                  <p:stCondLst>
                                    <p:cond delay="0"/>
                                  </p:stCondLst>
                                  <p:childTnLst>
                                    <p:set>
                                      <p:cBhvr>
                                        <p:cTn id="192" dur="1" fill="hold">
                                          <p:stCondLst>
                                            <p:cond delay="0"/>
                                          </p:stCondLst>
                                        </p:cTn>
                                        <p:tgtEl>
                                          <p:spTgt spid="126"/>
                                        </p:tgtEl>
                                        <p:attrNameLst>
                                          <p:attrName>style.visibility</p:attrName>
                                        </p:attrNameLst>
                                      </p:cBhvr>
                                      <p:to>
                                        <p:strVal val="visible"/>
                                      </p:to>
                                    </p:set>
                                    <p:animEffect transition="in" filter="fade">
                                      <p:cBhvr>
                                        <p:cTn id="193" dur="500"/>
                                        <p:tgtEl>
                                          <p:spTgt spid="126"/>
                                        </p:tgtEl>
                                      </p:cBhvr>
                                    </p:animEffect>
                                  </p:childTnLst>
                                </p:cTn>
                              </p:par>
                              <p:par>
                                <p:cTn id="194" presetID="10" presetClass="entr" presetSubtype="0" fill="hold" nodeType="withEffect">
                                  <p:stCondLst>
                                    <p:cond delay="0"/>
                                  </p:stCondLst>
                                  <p:childTnLst>
                                    <p:set>
                                      <p:cBhvr>
                                        <p:cTn id="195" dur="1" fill="hold">
                                          <p:stCondLst>
                                            <p:cond delay="0"/>
                                          </p:stCondLst>
                                        </p:cTn>
                                        <p:tgtEl>
                                          <p:spTgt spid="128"/>
                                        </p:tgtEl>
                                        <p:attrNameLst>
                                          <p:attrName>style.visibility</p:attrName>
                                        </p:attrNameLst>
                                      </p:cBhvr>
                                      <p:to>
                                        <p:strVal val="visible"/>
                                      </p:to>
                                    </p:set>
                                    <p:animEffect transition="in" filter="fade">
                                      <p:cBhvr>
                                        <p:cTn id="196" dur="500"/>
                                        <p:tgtEl>
                                          <p:spTgt spid="128"/>
                                        </p:tgtEl>
                                      </p:cBhvr>
                                    </p:animEffect>
                                  </p:childTnLst>
                                </p:cTn>
                              </p:par>
                              <p:par>
                                <p:cTn id="197" presetID="10" presetClass="entr" presetSubtype="0" fill="hold" nodeType="withEffect">
                                  <p:stCondLst>
                                    <p:cond delay="0"/>
                                  </p:stCondLst>
                                  <p:childTnLst>
                                    <p:set>
                                      <p:cBhvr>
                                        <p:cTn id="198" dur="1" fill="hold">
                                          <p:stCondLst>
                                            <p:cond delay="0"/>
                                          </p:stCondLst>
                                        </p:cTn>
                                        <p:tgtEl>
                                          <p:spTgt spid="129"/>
                                        </p:tgtEl>
                                        <p:attrNameLst>
                                          <p:attrName>style.visibility</p:attrName>
                                        </p:attrNameLst>
                                      </p:cBhvr>
                                      <p:to>
                                        <p:strVal val="visible"/>
                                      </p:to>
                                    </p:set>
                                    <p:animEffect transition="in" filter="fade">
                                      <p:cBhvr>
                                        <p:cTn id="199" dur="500"/>
                                        <p:tgtEl>
                                          <p:spTgt spid="129"/>
                                        </p:tgtEl>
                                      </p:cBhvr>
                                    </p:animEffect>
                                  </p:childTnLst>
                                </p:cTn>
                              </p:par>
                              <p:par>
                                <p:cTn id="200" presetID="10" presetClass="entr" presetSubtype="0" fill="hold" nodeType="withEffect">
                                  <p:stCondLst>
                                    <p:cond delay="0"/>
                                  </p:stCondLst>
                                  <p:childTnLst>
                                    <p:set>
                                      <p:cBhvr>
                                        <p:cTn id="201" dur="1" fill="hold">
                                          <p:stCondLst>
                                            <p:cond delay="0"/>
                                          </p:stCondLst>
                                        </p:cTn>
                                        <p:tgtEl>
                                          <p:spTgt spid="130"/>
                                        </p:tgtEl>
                                        <p:attrNameLst>
                                          <p:attrName>style.visibility</p:attrName>
                                        </p:attrNameLst>
                                      </p:cBhvr>
                                      <p:to>
                                        <p:strVal val="visible"/>
                                      </p:to>
                                    </p:set>
                                    <p:animEffect transition="in" filter="fade">
                                      <p:cBhvr>
                                        <p:cTn id="202" dur="500"/>
                                        <p:tgtEl>
                                          <p:spTgt spid="130"/>
                                        </p:tgtEl>
                                      </p:cBhvr>
                                    </p:animEffect>
                                  </p:childTnLst>
                                </p:cTn>
                              </p:par>
                              <p:par>
                                <p:cTn id="203" presetID="10" presetClass="entr" presetSubtype="0" fill="hold" nodeType="withEffect">
                                  <p:stCondLst>
                                    <p:cond delay="0"/>
                                  </p:stCondLst>
                                  <p:childTnLst>
                                    <p:set>
                                      <p:cBhvr>
                                        <p:cTn id="204" dur="1" fill="hold">
                                          <p:stCondLst>
                                            <p:cond delay="0"/>
                                          </p:stCondLst>
                                        </p:cTn>
                                        <p:tgtEl>
                                          <p:spTgt spid="131"/>
                                        </p:tgtEl>
                                        <p:attrNameLst>
                                          <p:attrName>style.visibility</p:attrName>
                                        </p:attrNameLst>
                                      </p:cBhvr>
                                      <p:to>
                                        <p:strVal val="visible"/>
                                      </p:to>
                                    </p:set>
                                    <p:animEffect transition="in" filter="fade">
                                      <p:cBhvr>
                                        <p:cTn id="205" dur="500"/>
                                        <p:tgtEl>
                                          <p:spTgt spid="131"/>
                                        </p:tgtEl>
                                      </p:cBhvr>
                                    </p:animEffect>
                                  </p:childTnLst>
                                </p:cTn>
                              </p:par>
                              <p:par>
                                <p:cTn id="206" presetID="10" presetClass="entr" presetSubtype="0" fill="hold" nodeType="withEffect">
                                  <p:stCondLst>
                                    <p:cond delay="0"/>
                                  </p:stCondLst>
                                  <p:childTnLst>
                                    <p:set>
                                      <p:cBhvr>
                                        <p:cTn id="207" dur="1" fill="hold">
                                          <p:stCondLst>
                                            <p:cond delay="0"/>
                                          </p:stCondLst>
                                        </p:cTn>
                                        <p:tgtEl>
                                          <p:spTgt spid="132"/>
                                        </p:tgtEl>
                                        <p:attrNameLst>
                                          <p:attrName>style.visibility</p:attrName>
                                        </p:attrNameLst>
                                      </p:cBhvr>
                                      <p:to>
                                        <p:strVal val="visible"/>
                                      </p:to>
                                    </p:set>
                                    <p:animEffect transition="in" filter="fade">
                                      <p:cBhvr>
                                        <p:cTn id="208" dur="500"/>
                                        <p:tgtEl>
                                          <p:spTgt spid="132"/>
                                        </p:tgtEl>
                                      </p:cBhvr>
                                    </p:animEffect>
                                  </p:childTnLst>
                                </p:cTn>
                              </p:par>
                              <p:par>
                                <p:cTn id="209" presetID="10" presetClass="entr" presetSubtype="0" fill="hold" nodeType="withEffect">
                                  <p:stCondLst>
                                    <p:cond delay="0"/>
                                  </p:stCondLst>
                                  <p:childTnLst>
                                    <p:set>
                                      <p:cBhvr>
                                        <p:cTn id="210" dur="1" fill="hold">
                                          <p:stCondLst>
                                            <p:cond delay="0"/>
                                          </p:stCondLst>
                                        </p:cTn>
                                        <p:tgtEl>
                                          <p:spTgt spid="133"/>
                                        </p:tgtEl>
                                        <p:attrNameLst>
                                          <p:attrName>style.visibility</p:attrName>
                                        </p:attrNameLst>
                                      </p:cBhvr>
                                      <p:to>
                                        <p:strVal val="visible"/>
                                      </p:to>
                                    </p:set>
                                    <p:animEffect transition="in" filter="fade">
                                      <p:cBhvr>
                                        <p:cTn id="211" dur="500"/>
                                        <p:tgtEl>
                                          <p:spTgt spid="133"/>
                                        </p:tgtEl>
                                      </p:cBhvr>
                                    </p:animEffect>
                                  </p:childTnLst>
                                </p:cTn>
                              </p:par>
                              <p:par>
                                <p:cTn id="212" presetID="10" presetClass="entr" presetSubtype="0" fill="hold" nodeType="withEffect">
                                  <p:stCondLst>
                                    <p:cond delay="0"/>
                                  </p:stCondLst>
                                  <p:childTnLst>
                                    <p:set>
                                      <p:cBhvr>
                                        <p:cTn id="213" dur="1" fill="hold">
                                          <p:stCondLst>
                                            <p:cond delay="0"/>
                                          </p:stCondLst>
                                        </p:cTn>
                                        <p:tgtEl>
                                          <p:spTgt spid="134"/>
                                        </p:tgtEl>
                                        <p:attrNameLst>
                                          <p:attrName>style.visibility</p:attrName>
                                        </p:attrNameLst>
                                      </p:cBhvr>
                                      <p:to>
                                        <p:strVal val="visible"/>
                                      </p:to>
                                    </p:set>
                                    <p:animEffect transition="in" filter="fade">
                                      <p:cBhvr>
                                        <p:cTn id="214" dur="500"/>
                                        <p:tgtEl>
                                          <p:spTgt spid="134"/>
                                        </p:tgtEl>
                                      </p:cBhvr>
                                    </p:animEffect>
                                  </p:childTnLst>
                                </p:cTn>
                              </p:par>
                              <p:par>
                                <p:cTn id="215" presetID="10" presetClass="entr" presetSubtype="0" fill="hold" nodeType="withEffect">
                                  <p:stCondLst>
                                    <p:cond delay="0"/>
                                  </p:stCondLst>
                                  <p:childTnLst>
                                    <p:set>
                                      <p:cBhvr>
                                        <p:cTn id="216" dur="1" fill="hold">
                                          <p:stCondLst>
                                            <p:cond delay="0"/>
                                          </p:stCondLst>
                                        </p:cTn>
                                        <p:tgtEl>
                                          <p:spTgt spid="135"/>
                                        </p:tgtEl>
                                        <p:attrNameLst>
                                          <p:attrName>style.visibility</p:attrName>
                                        </p:attrNameLst>
                                      </p:cBhvr>
                                      <p:to>
                                        <p:strVal val="visible"/>
                                      </p:to>
                                    </p:set>
                                    <p:animEffect transition="in" filter="fade">
                                      <p:cBhvr>
                                        <p:cTn id="217" dur="500"/>
                                        <p:tgtEl>
                                          <p:spTgt spid="135"/>
                                        </p:tgtEl>
                                      </p:cBhvr>
                                    </p:animEffect>
                                  </p:childTnLst>
                                </p:cTn>
                              </p:par>
                              <p:par>
                                <p:cTn id="218" presetID="10" presetClass="entr" presetSubtype="0" fill="hold" nodeType="withEffect">
                                  <p:stCondLst>
                                    <p:cond delay="0"/>
                                  </p:stCondLst>
                                  <p:childTnLst>
                                    <p:set>
                                      <p:cBhvr>
                                        <p:cTn id="219" dur="1" fill="hold">
                                          <p:stCondLst>
                                            <p:cond delay="0"/>
                                          </p:stCondLst>
                                        </p:cTn>
                                        <p:tgtEl>
                                          <p:spTgt spid="136"/>
                                        </p:tgtEl>
                                        <p:attrNameLst>
                                          <p:attrName>style.visibility</p:attrName>
                                        </p:attrNameLst>
                                      </p:cBhvr>
                                      <p:to>
                                        <p:strVal val="visible"/>
                                      </p:to>
                                    </p:set>
                                    <p:animEffect transition="in" filter="fade">
                                      <p:cBhvr>
                                        <p:cTn id="220" dur="500"/>
                                        <p:tgtEl>
                                          <p:spTgt spid="136"/>
                                        </p:tgtEl>
                                      </p:cBhvr>
                                    </p:animEffect>
                                  </p:childTnLst>
                                </p:cTn>
                              </p:par>
                              <p:par>
                                <p:cTn id="221" presetID="10" presetClass="entr" presetSubtype="0" fill="hold" nodeType="withEffect">
                                  <p:stCondLst>
                                    <p:cond delay="0"/>
                                  </p:stCondLst>
                                  <p:childTnLst>
                                    <p:set>
                                      <p:cBhvr>
                                        <p:cTn id="222" dur="1" fill="hold">
                                          <p:stCondLst>
                                            <p:cond delay="0"/>
                                          </p:stCondLst>
                                        </p:cTn>
                                        <p:tgtEl>
                                          <p:spTgt spid="138"/>
                                        </p:tgtEl>
                                        <p:attrNameLst>
                                          <p:attrName>style.visibility</p:attrName>
                                        </p:attrNameLst>
                                      </p:cBhvr>
                                      <p:to>
                                        <p:strVal val="visible"/>
                                      </p:to>
                                    </p:set>
                                    <p:animEffect transition="in" filter="fade">
                                      <p:cBhvr>
                                        <p:cTn id="223" dur="500"/>
                                        <p:tgtEl>
                                          <p:spTgt spid="138"/>
                                        </p:tgtEl>
                                      </p:cBhvr>
                                    </p:animEffect>
                                  </p:childTnLst>
                                </p:cTn>
                              </p:par>
                              <p:par>
                                <p:cTn id="224" presetID="10" presetClass="entr" presetSubtype="0" fill="hold" nodeType="withEffect">
                                  <p:stCondLst>
                                    <p:cond delay="0"/>
                                  </p:stCondLst>
                                  <p:childTnLst>
                                    <p:set>
                                      <p:cBhvr>
                                        <p:cTn id="225" dur="1" fill="hold">
                                          <p:stCondLst>
                                            <p:cond delay="0"/>
                                          </p:stCondLst>
                                        </p:cTn>
                                        <p:tgtEl>
                                          <p:spTgt spid="139"/>
                                        </p:tgtEl>
                                        <p:attrNameLst>
                                          <p:attrName>style.visibility</p:attrName>
                                        </p:attrNameLst>
                                      </p:cBhvr>
                                      <p:to>
                                        <p:strVal val="visible"/>
                                      </p:to>
                                    </p:set>
                                    <p:animEffect transition="in" filter="fade">
                                      <p:cBhvr>
                                        <p:cTn id="226" dur="500"/>
                                        <p:tgtEl>
                                          <p:spTgt spid="139"/>
                                        </p:tgtEl>
                                      </p:cBhvr>
                                    </p:animEffect>
                                  </p:childTnLst>
                                </p:cTn>
                              </p:par>
                              <p:par>
                                <p:cTn id="227" presetID="10" presetClass="entr" presetSubtype="0" fill="hold" nodeType="withEffect">
                                  <p:stCondLst>
                                    <p:cond delay="0"/>
                                  </p:stCondLst>
                                  <p:childTnLst>
                                    <p:set>
                                      <p:cBhvr>
                                        <p:cTn id="228" dur="1" fill="hold">
                                          <p:stCondLst>
                                            <p:cond delay="0"/>
                                          </p:stCondLst>
                                        </p:cTn>
                                        <p:tgtEl>
                                          <p:spTgt spid="140"/>
                                        </p:tgtEl>
                                        <p:attrNameLst>
                                          <p:attrName>style.visibility</p:attrName>
                                        </p:attrNameLst>
                                      </p:cBhvr>
                                      <p:to>
                                        <p:strVal val="visible"/>
                                      </p:to>
                                    </p:set>
                                    <p:animEffect transition="in" filter="fade">
                                      <p:cBhvr>
                                        <p:cTn id="229" dur="500"/>
                                        <p:tgtEl>
                                          <p:spTgt spid="140"/>
                                        </p:tgtEl>
                                      </p:cBhvr>
                                    </p:animEffect>
                                  </p:childTnLst>
                                </p:cTn>
                              </p:par>
                              <p:par>
                                <p:cTn id="230" presetID="10" presetClass="entr" presetSubtype="0" fill="hold" nodeType="withEffect">
                                  <p:stCondLst>
                                    <p:cond delay="0"/>
                                  </p:stCondLst>
                                  <p:childTnLst>
                                    <p:set>
                                      <p:cBhvr>
                                        <p:cTn id="231" dur="1" fill="hold">
                                          <p:stCondLst>
                                            <p:cond delay="0"/>
                                          </p:stCondLst>
                                        </p:cTn>
                                        <p:tgtEl>
                                          <p:spTgt spid="141"/>
                                        </p:tgtEl>
                                        <p:attrNameLst>
                                          <p:attrName>style.visibility</p:attrName>
                                        </p:attrNameLst>
                                      </p:cBhvr>
                                      <p:to>
                                        <p:strVal val="visible"/>
                                      </p:to>
                                    </p:set>
                                    <p:animEffect transition="in" filter="fade">
                                      <p:cBhvr>
                                        <p:cTn id="232" dur="500"/>
                                        <p:tgtEl>
                                          <p:spTgt spid="141"/>
                                        </p:tgtEl>
                                      </p:cBhvr>
                                    </p:animEffect>
                                  </p:childTnLst>
                                </p:cTn>
                              </p:par>
                              <p:par>
                                <p:cTn id="233" presetID="10" presetClass="entr" presetSubtype="0" fill="hold" nodeType="withEffect">
                                  <p:stCondLst>
                                    <p:cond delay="0"/>
                                  </p:stCondLst>
                                  <p:childTnLst>
                                    <p:set>
                                      <p:cBhvr>
                                        <p:cTn id="234" dur="1" fill="hold">
                                          <p:stCondLst>
                                            <p:cond delay="0"/>
                                          </p:stCondLst>
                                        </p:cTn>
                                        <p:tgtEl>
                                          <p:spTgt spid="142"/>
                                        </p:tgtEl>
                                        <p:attrNameLst>
                                          <p:attrName>style.visibility</p:attrName>
                                        </p:attrNameLst>
                                      </p:cBhvr>
                                      <p:to>
                                        <p:strVal val="visible"/>
                                      </p:to>
                                    </p:set>
                                    <p:animEffect transition="in" filter="fade">
                                      <p:cBhvr>
                                        <p:cTn id="235" dur="500"/>
                                        <p:tgtEl>
                                          <p:spTgt spid="142"/>
                                        </p:tgtEl>
                                      </p:cBhvr>
                                    </p:animEffect>
                                  </p:childTnLst>
                                </p:cTn>
                              </p:par>
                              <p:par>
                                <p:cTn id="236" presetID="10" presetClass="entr" presetSubtype="0" fill="hold" nodeType="withEffect">
                                  <p:stCondLst>
                                    <p:cond delay="0"/>
                                  </p:stCondLst>
                                  <p:childTnLst>
                                    <p:set>
                                      <p:cBhvr>
                                        <p:cTn id="237" dur="1" fill="hold">
                                          <p:stCondLst>
                                            <p:cond delay="0"/>
                                          </p:stCondLst>
                                        </p:cTn>
                                        <p:tgtEl>
                                          <p:spTgt spid="143"/>
                                        </p:tgtEl>
                                        <p:attrNameLst>
                                          <p:attrName>style.visibility</p:attrName>
                                        </p:attrNameLst>
                                      </p:cBhvr>
                                      <p:to>
                                        <p:strVal val="visible"/>
                                      </p:to>
                                    </p:set>
                                    <p:animEffect transition="in" filter="fade">
                                      <p:cBhvr>
                                        <p:cTn id="238" dur="500"/>
                                        <p:tgtEl>
                                          <p:spTgt spid="143"/>
                                        </p:tgtEl>
                                      </p:cBhvr>
                                    </p:animEffect>
                                  </p:childTnLst>
                                </p:cTn>
                              </p:par>
                              <p:par>
                                <p:cTn id="239" presetID="10" presetClass="entr" presetSubtype="0" fill="hold" nodeType="withEffect">
                                  <p:stCondLst>
                                    <p:cond delay="0"/>
                                  </p:stCondLst>
                                  <p:childTnLst>
                                    <p:set>
                                      <p:cBhvr>
                                        <p:cTn id="240" dur="1" fill="hold">
                                          <p:stCondLst>
                                            <p:cond delay="0"/>
                                          </p:stCondLst>
                                        </p:cTn>
                                        <p:tgtEl>
                                          <p:spTgt spid="144"/>
                                        </p:tgtEl>
                                        <p:attrNameLst>
                                          <p:attrName>style.visibility</p:attrName>
                                        </p:attrNameLst>
                                      </p:cBhvr>
                                      <p:to>
                                        <p:strVal val="visible"/>
                                      </p:to>
                                    </p:set>
                                    <p:animEffect transition="in" filter="fade">
                                      <p:cBhvr>
                                        <p:cTn id="241" dur="500"/>
                                        <p:tgtEl>
                                          <p:spTgt spid="144"/>
                                        </p:tgtEl>
                                      </p:cBhvr>
                                    </p:animEffect>
                                  </p:childTnLst>
                                </p:cTn>
                              </p:par>
                              <p:par>
                                <p:cTn id="242" presetID="10" presetClass="entr" presetSubtype="0" fill="hold" nodeType="withEffect">
                                  <p:stCondLst>
                                    <p:cond delay="0"/>
                                  </p:stCondLst>
                                  <p:childTnLst>
                                    <p:set>
                                      <p:cBhvr>
                                        <p:cTn id="243" dur="1" fill="hold">
                                          <p:stCondLst>
                                            <p:cond delay="0"/>
                                          </p:stCondLst>
                                        </p:cTn>
                                        <p:tgtEl>
                                          <p:spTgt spid="145"/>
                                        </p:tgtEl>
                                        <p:attrNameLst>
                                          <p:attrName>style.visibility</p:attrName>
                                        </p:attrNameLst>
                                      </p:cBhvr>
                                      <p:to>
                                        <p:strVal val="visible"/>
                                      </p:to>
                                    </p:set>
                                    <p:animEffect transition="in" filter="fade">
                                      <p:cBhvr>
                                        <p:cTn id="244" dur="500"/>
                                        <p:tgtEl>
                                          <p:spTgt spid="145"/>
                                        </p:tgtEl>
                                      </p:cBhvr>
                                    </p:animEffect>
                                  </p:childTnLst>
                                </p:cTn>
                              </p:par>
                              <p:par>
                                <p:cTn id="245" presetID="10" presetClass="entr" presetSubtype="0" fill="hold" nodeType="withEffect">
                                  <p:stCondLst>
                                    <p:cond delay="0"/>
                                  </p:stCondLst>
                                  <p:childTnLst>
                                    <p:set>
                                      <p:cBhvr>
                                        <p:cTn id="246" dur="1" fill="hold">
                                          <p:stCondLst>
                                            <p:cond delay="0"/>
                                          </p:stCondLst>
                                        </p:cTn>
                                        <p:tgtEl>
                                          <p:spTgt spid="146"/>
                                        </p:tgtEl>
                                        <p:attrNameLst>
                                          <p:attrName>style.visibility</p:attrName>
                                        </p:attrNameLst>
                                      </p:cBhvr>
                                      <p:to>
                                        <p:strVal val="visible"/>
                                      </p:to>
                                    </p:set>
                                    <p:animEffect transition="in" filter="fade">
                                      <p:cBhvr>
                                        <p:cTn id="247" dur="500"/>
                                        <p:tgtEl>
                                          <p:spTgt spid="146"/>
                                        </p:tgtEl>
                                      </p:cBhvr>
                                    </p:animEffect>
                                  </p:childTnLst>
                                </p:cTn>
                              </p:par>
                              <p:par>
                                <p:cTn id="248" presetID="10" presetClass="entr" presetSubtype="0" fill="hold" nodeType="withEffect">
                                  <p:stCondLst>
                                    <p:cond delay="0"/>
                                  </p:stCondLst>
                                  <p:childTnLst>
                                    <p:set>
                                      <p:cBhvr>
                                        <p:cTn id="249" dur="1" fill="hold">
                                          <p:stCondLst>
                                            <p:cond delay="0"/>
                                          </p:stCondLst>
                                        </p:cTn>
                                        <p:tgtEl>
                                          <p:spTgt spid="148"/>
                                        </p:tgtEl>
                                        <p:attrNameLst>
                                          <p:attrName>style.visibility</p:attrName>
                                        </p:attrNameLst>
                                      </p:cBhvr>
                                      <p:to>
                                        <p:strVal val="visible"/>
                                      </p:to>
                                    </p:set>
                                    <p:animEffect transition="in" filter="fade">
                                      <p:cBhvr>
                                        <p:cTn id="250" dur="500"/>
                                        <p:tgtEl>
                                          <p:spTgt spid="148"/>
                                        </p:tgtEl>
                                      </p:cBhvr>
                                    </p:animEffect>
                                  </p:childTnLst>
                                </p:cTn>
                              </p:par>
                              <p:par>
                                <p:cTn id="251" presetID="10" presetClass="entr" presetSubtype="0" fill="hold" nodeType="withEffect">
                                  <p:stCondLst>
                                    <p:cond delay="0"/>
                                  </p:stCondLst>
                                  <p:childTnLst>
                                    <p:set>
                                      <p:cBhvr>
                                        <p:cTn id="252" dur="1" fill="hold">
                                          <p:stCondLst>
                                            <p:cond delay="0"/>
                                          </p:stCondLst>
                                        </p:cTn>
                                        <p:tgtEl>
                                          <p:spTgt spid="149"/>
                                        </p:tgtEl>
                                        <p:attrNameLst>
                                          <p:attrName>style.visibility</p:attrName>
                                        </p:attrNameLst>
                                      </p:cBhvr>
                                      <p:to>
                                        <p:strVal val="visible"/>
                                      </p:to>
                                    </p:set>
                                    <p:animEffect transition="in" filter="fade">
                                      <p:cBhvr>
                                        <p:cTn id="253" dur="500"/>
                                        <p:tgtEl>
                                          <p:spTgt spid="149"/>
                                        </p:tgtEl>
                                      </p:cBhvr>
                                    </p:animEffect>
                                  </p:childTnLst>
                                </p:cTn>
                              </p:par>
                              <p:par>
                                <p:cTn id="254" presetID="10" presetClass="entr" presetSubtype="0" fill="hold" nodeType="withEffect">
                                  <p:stCondLst>
                                    <p:cond delay="0"/>
                                  </p:stCondLst>
                                  <p:childTnLst>
                                    <p:set>
                                      <p:cBhvr>
                                        <p:cTn id="255" dur="1" fill="hold">
                                          <p:stCondLst>
                                            <p:cond delay="0"/>
                                          </p:stCondLst>
                                        </p:cTn>
                                        <p:tgtEl>
                                          <p:spTgt spid="150"/>
                                        </p:tgtEl>
                                        <p:attrNameLst>
                                          <p:attrName>style.visibility</p:attrName>
                                        </p:attrNameLst>
                                      </p:cBhvr>
                                      <p:to>
                                        <p:strVal val="visible"/>
                                      </p:to>
                                    </p:set>
                                    <p:animEffect transition="in" filter="fade">
                                      <p:cBhvr>
                                        <p:cTn id="256" dur="500"/>
                                        <p:tgtEl>
                                          <p:spTgt spid="150"/>
                                        </p:tgtEl>
                                      </p:cBhvr>
                                    </p:animEffect>
                                  </p:childTnLst>
                                </p:cTn>
                              </p:par>
                              <p:par>
                                <p:cTn id="257" presetID="10" presetClass="entr" presetSubtype="0" fill="hold" nodeType="withEffect">
                                  <p:stCondLst>
                                    <p:cond delay="0"/>
                                  </p:stCondLst>
                                  <p:childTnLst>
                                    <p:set>
                                      <p:cBhvr>
                                        <p:cTn id="258" dur="1" fill="hold">
                                          <p:stCondLst>
                                            <p:cond delay="0"/>
                                          </p:stCondLst>
                                        </p:cTn>
                                        <p:tgtEl>
                                          <p:spTgt spid="151"/>
                                        </p:tgtEl>
                                        <p:attrNameLst>
                                          <p:attrName>style.visibility</p:attrName>
                                        </p:attrNameLst>
                                      </p:cBhvr>
                                      <p:to>
                                        <p:strVal val="visible"/>
                                      </p:to>
                                    </p:set>
                                    <p:animEffect transition="in" filter="fade">
                                      <p:cBhvr>
                                        <p:cTn id="259" dur="500"/>
                                        <p:tgtEl>
                                          <p:spTgt spid="151"/>
                                        </p:tgtEl>
                                      </p:cBhvr>
                                    </p:animEffect>
                                  </p:childTnLst>
                                </p:cTn>
                              </p:par>
                              <p:par>
                                <p:cTn id="260" presetID="10" presetClass="entr" presetSubtype="0" fill="hold" nodeType="withEffect">
                                  <p:stCondLst>
                                    <p:cond delay="0"/>
                                  </p:stCondLst>
                                  <p:childTnLst>
                                    <p:set>
                                      <p:cBhvr>
                                        <p:cTn id="261" dur="1" fill="hold">
                                          <p:stCondLst>
                                            <p:cond delay="0"/>
                                          </p:stCondLst>
                                        </p:cTn>
                                        <p:tgtEl>
                                          <p:spTgt spid="152"/>
                                        </p:tgtEl>
                                        <p:attrNameLst>
                                          <p:attrName>style.visibility</p:attrName>
                                        </p:attrNameLst>
                                      </p:cBhvr>
                                      <p:to>
                                        <p:strVal val="visible"/>
                                      </p:to>
                                    </p:set>
                                    <p:animEffect transition="in" filter="fade">
                                      <p:cBhvr>
                                        <p:cTn id="262" dur="500"/>
                                        <p:tgtEl>
                                          <p:spTgt spid="152"/>
                                        </p:tgtEl>
                                      </p:cBhvr>
                                    </p:animEffect>
                                  </p:childTnLst>
                                </p:cTn>
                              </p:par>
                              <p:par>
                                <p:cTn id="263" presetID="10" presetClass="entr" presetSubtype="0" fill="hold" nodeType="withEffect">
                                  <p:stCondLst>
                                    <p:cond delay="0"/>
                                  </p:stCondLst>
                                  <p:childTnLst>
                                    <p:set>
                                      <p:cBhvr>
                                        <p:cTn id="264" dur="1" fill="hold">
                                          <p:stCondLst>
                                            <p:cond delay="0"/>
                                          </p:stCondLst>
                                        </p:cTn>
                                        <p:tgtEl>
                                          <p:spTgt spid="153"/>
                                        </p:tgtEl>
                                        <p:attrNameLst>
                                          <p:attrName>style.visibility</p:attrName>
                                        </p:attrNameLst>
                                      </p:cBhvr>
                                      <p:to>
                                        <p:strVal val="visible"/>
                                      </p:to>
                                    </p:set>
                                    <p:animEffect transition="in" filter="fade">
                                      <p:cBhvr>
                                        <p:cTn id="265" dur="500"/>
                                        <p:tgtEl>
                                          <p:spTgt spid="153"/>
                                        </p:tgtEl>
                                      </p:cBhvr>
                                    </p:animEffect>
                                  </p:childTnLst>
                                </p:cTn>
                              </p:par>
                              <p:par>
                                <p:cTn id="266" presetID="10" presetClass="entr" presetSubtype="0" fill="hold" nodeType="with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fade">
                                      <p:cBhvr>
                                        <p:cTn id="268" dur="500"/>
                                        <p:tgtEl>
                                          <p:spTgt spid="154"/>
                                        </p:tgtEl>
                                      </p:cBhvr>
                                    </p:animEffect>
                                  </p:childTnLst>
                                </p:cTn>
                              </p:par>
                              <p:par>
                                <p:cTn id="269" presetID="10" presetClass="entr" presetSubtype="0" fill="hold" nodeType="withEffect">
                                  <p:stCondLst>
                                    <p:cond delay="0"/>
                                  </p:stCondLst>
                                  <p:childTnLst>
                                    <p:set>
                                      <p:cBhvr>
                                        <p:cTn id="270" dur="1" fill="hold">
                                          <p:stCondLst>
                                            <p:cond delay="0"/>
                                          </p:stCondLst>
                                        </p:cTn>
                                        <p:tgtEl>
                                          <p:spTgt spid="155"/>
                                        </p:tgtEl>
                                        <p:attrNameLst>
                                          <p:attrName>style.visibility</p:attrName>
                                        </p:attrNameLst>
                                      </p:cBhvr>
                                      <p:to>
                                        <p:strVal val="visible"/>
                                      </p:to>
                                    </p:set>
                                    <p:animEffect transition="in" filter="fade">
                                      <p:cBhvr>
                                        <p:cTn id="271" dur="500"/>
                                        <p:tgtEl>
                                          <p:spTgt spid="155"/>
                                        </p:tgtEl>
                                      </p:cBhvr>
                                    </p:animEffect>
                                  </p:childTnLst>
                                </p:cTn>
                              </p:par>
                              <p:par>
                                <p:cTn id="272" presetID="10" presetClass="entr" presetSubtype="0" fill="hold" nodeType="withEffect">
                                  <p:stCondLst>
                                    <p:cond delay="0"/>
                                  </p:stCondLst>
                                  <p:childTnLst>
                                    <p:set>
                                      <p:cBhvr>
                                        <p:cTn id="273" dur="1" fill="hold">
                                          <p:stCondLst>
                                            <p:cond delay="0"/>
                                          </p:stCondLst>
                                        </p:cTn>
                                        <p:tgtEl>
                                          <p:spTgt spid="156"/>
                                        </p:tgtEl>
                                        <p:attrNameLst>
                                          <p:attrName>style.visibility</p:attrName>
                                        </p:attrNameLst>
                                      </p:cBhvr>
                                      <p:to>
                                        <p:strVal val="visible"/>
                                      </p:to>
                                    </p:set>
                                    <p:animEffect transition="in" filter="fade">
                                      <p:cBhvr>
                                        <p:cTn id="274" dur="500"/>
                                        <p:tgtEl>
                                          <p:spTgt spid="156"/>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20"/>
                                        </p:tgtEl>
                                        <p:attrNameLst>
                                          <p:attrName>style.visibility</p:attrName>
                                        </p:attrNameLst>
                                      </p:cBhvr>
                                      <p:to>
                                        <p:strVal val="visible"/>
                                      </p:to>
                                    </p:set>
                                    <p:animEffect transition="in" filter="fade">
                                      <p:cBhvr>
                                        <p:cTn id="277" dur="500"/>
                                        <p:tgtEl>
                                          <p:spTgt spid="20"/>
                                        </p:tgtEl>
                                      </p:cBhvr>
                                    </p:animEffect>
                                  </p:childTnLst>
                                </p:cTn>
                              </p:par>
                              <p:par>
                                <p:cTn id="278" presetID="10" presetClass="entr" presetSubtype="0" fill="hold" nodeType="withEffect">
                                  <p:stCondLst>
                                    <p:cond delay="0"/>
                                  </p:stCondLst>
                                  <p:childTnLst>
                                    <p:set>
                                      <p:cBhvr>
                                        <p:cTn id="279" dur="1" fill="hold">
                                          <p:stCondLst>
                                            <p:cond delay="0"/>
                                          </p:stCondLst>
                                        </p:cTn>
                                        <p:tgtEl>
                                          <p:spTgt spid="5"/>
                                        </p:tgtEl>
                                        <p:attrNameLst>
                                          <p:attrName>style.visibility</p:attrName>
                                        </p:attrNameLst>
                                      </p:cBhvr>
                                      <p:to>
                                        <p:strVal val="visible"/>
                                      </p:to>
                                    </p:set>
                                    <p:animEffect transition="in" filter="fade">
                                      <p:cBhvr>
                                        <p:cTn id="280" dur="500"/>
                                        <p:tgtEl>
                                          <p:spTgt spid="5"/>
                                        </p:tgtEl>
                                      </p:cBhvr>
                                    </p:animEffect>
                                  </p:childTnLst>
                                </p:cTn>
                              </p:par>
                              <p:par>
                                <p:cTn id="281" presetID="10" presetClass="entr" presetSubtype="0" fill="hold" nodeType="withEffect">
                                  <p:stCondLst>
                                    <p:cond delay="0"/>
                                  </p:stCondLst>
                                  <p:childTnLst>
                                    <p:set>
                                      <p:cBhvr>
                                        <p:cTn id="282" dur="1" fill="hold">
                                          <p:stCondLst>
                                            <p:cond delay="0"/>
                                          </p:stCondLst>
                                        </p:cTn>
                                        <p:tgtEl>
                                          <p:spTgt spid="67"/>
                                        </p:tgtEl>
                                        <p:attrNameLst>
                                          <p:attrName>style.visibility</p:attrName>
                                        </p:attrNameLst>
                                      </p:cBhvr>
                                      <p:to>
                                        <p:strVal val="visible"/>
                                      </p:to>
                                    </p:set>
                                    <p:animEffect transition="in" filter="fade">
                                      <p:cBhvr>
                                        <p:cTn id="283" dur="500"/>
                                        <p:tgtEl>
                                          <p:spTgt spid="67"/>
                                        </p:tgtEl>
                                      </p:cBhvr>
                                    </p:animEffect>
                                  </p:childTnLst>
                                </p:cTn>
                              </p:par>
                              <p:par>
                                <p:cTn id="284" presetID="10" presetClass="entr" presetSubtype="0" fill="hold" nodeType="withEffect">
                                  <p:stCondLst>
                                    <p:cond delay="0"/>
                                  </p:stCondLst>
                                  <p:childTnLst>
                                    <p:set>
                                      <p:cBhvr>
                                        <p:cTn id="285" dur="1" fill="hold">
                                          <p:stCondLst>
                                            <p:cond delay="0"/>
                                          </p:stCondLst>
                                        </p:cTn>
                                        <p:tgtEl>
                                          <p:spTgt spid="77"/>
                                        </p:tgtEl>
                                        <p:attrNameLst>
                                          <p:attrName>style.visibility</p:attrName>
                                        </p:attrNameLst>
                                      </p:cBhvr>
                                      <p:to>
                                        <p:strVal val="visible"/>
                                      </p:to>
                                    </p:set>
                                    <p:animEffect transition="in" filter="fade">
                                      <p:cBhvr>
                                        <p:cTn id="286" dur="500"/>
                                        <p:tgtEl>
                                          <p:spTgt spid="77"/>
                                        </p:tgtEl>
                                      </p:cBhvr>
                                    </p:animEffect>
                                  </p:childTnLst>
                                </p:cTn>
                              </p:par>
                              <p:par>
                                <p:cTn id="287" presetID="10" presetClass="entr" presetSubtype="0" fill="hold" nodeType="withEffect">
                                  <p:stCondLst>
                                    <p:cond delay="0"/>
                                  </p:stCondLst>
                                  <p:childTnLst>
                                    <p:set>
                                      <p:cBhvr>
                                        <p:cTn id="288" dur="1" fill="hold">
                                          <p:stCondLst>
                                            <p:cond delay="0"/>
                                          </p:stCondLst>
                                        </p:cTn>
                                        <p:tgtEl>
                                          <p:spTgt spid="87"/>
                                        </p:tgtEl>
                                        <p:attrNameLst>
                                          <p:attrName>style.visibility</p:attrName>
                                        </p:attrNameLst>
                                      </p:cBhvr>
                                      <p:to>
                                        <p:strVal val="visible"/>
                                      </p:to>
                                    </p:set>
                                    <p:animEffect transition="in" filter="fade">
                                      <p:cBhvr>
                                        <p:cTn id="289" dur="500"/>
                                        <p:tgtEl>
                                          <p:spTgt spid="87"/>
                                        </p:tgtEl>
                                      </p:cBhvr>
                                    </p:animEffect>
                                  </p:childTnLst>
                                </p:cTn>
                              </p:par>
                              <p:par>
                                <p:cTn id="290" presetID="10" presetClass="entr" presetSubtype="0" fill="hold" nodeType="withEffect">
                                  <p:stCondLst>
                                    <p:cond delay="0"/>
                                  </p:stCondLst>
                                  <p:childTnLst>
                                    <p:set>
                                      <p:cBhvr>
                                        <p:cTn id="291" dur="1" fill="hold">
                                          <p:stCondLst>
                                            <p:cond delay="0"/>
                                          </p:stCondLst>
                                        </p:cTn>
                                        <p:tgtEl>
                                          <p:spTgt spid="97"/>
                                        </p:tgtEl>
                                        <p:attrNameLst>
                                          <p:attrName>style.visibility</p:attrName>
                                        </p:attrNameLst>
                                      </p:cBhvr>
                                      <p:to>
                                        <p:strVal val="visible"/>
                                      </p:to>
                                    </p:set>
                                    <p:animEffect transition="in" filter="fade">
                                      <p:cBhvr>
                                        <p:cTn id="292" dur="500"/>
                                        <p:tgtEl>
                                          <p:spTgt spid="97"/>
                                        </p:tgtEl>
                                      </p:cBhvr>
                                    </p:animEffect>
                                  </p:childTnLst>
                                </p:cTn>
                              </p:par>
                              <p:par>
                                <p:cTn id="293" presetID="10" presetClass="entr" presetSubtype="0" fill="hold" nodeType="withEffect">
                                  <p:stCondLst>
                                    <p:cond delay="0"/>
                                  </p:stCondLst>
                                  <p:childTnLst>
                                    <p:set>
                                      <p:cBhvr>
                                        <p:cTn id="294" dur="1" fill="hold">
                                          <p:stCondLst>
                                            <p:cond delay="0"/>
                                          </p:stCondLst>
                                        </p:cTn>
                                        <p:tgtEl>
                                          <p:spTgt spid="107"/>
                                        </p:tgtEl>
                                        <p:attrNameLst>
                                          <p:attrName>style.visibility</p:attrName>
                                        </p:attrNameLst>
                                      </p:cBhvr>
                                      <p:to>
                                        <p:strVal val="visible"/>
                                      </p:to>
                                    </p:set>
                                    <p:animEffect transition="in" filter="fade">
                                      <p:cBhvr>
                                        <p:cTn id="295" dur="500"/>
                                        <p:tgtEl>
                                          <p:spTgt spid="107"/>
                                        </p:tgtEl>
                                      </p:cBhvr>
                                    </p:animEffect>
                                  </p:childTnLst>
                                </p:cTn>
                              </p:par>
                              <p:par>
                                <p:cTn id="296" presetID="10" presetClass="entr" presetSubtype="0" fill="hold" nodeType="withEffect">
                                  <p:stCondLst>
                                    <p:cond delay="0"/>
                                  </p:stCondLst>
                                  <p:childTnLst>
                                    <p:set>
                                      <p:cBhvr>
                                        <p:cTn id="297" dur="1" fill="hold">
                                          <p:stCondLst>
                                            <p:cond delay="0"/>
                                          </p:stCondLst>
                                        </p:cTn>
                                        <p:tgtEl>
                                          <p:spTgt spid="117"/>
                                        </p:tgtEl>
                                        <p:attrNameLst>
                                          <p:attrName>style.visibility</p:attrName>
                                        </p:attrNameLst>
                                      </p:cBhvr>
                                      <p:to>
                                        <p:strVal val="visible"/>
                                      </p:to>
                                    </p:set>
                                    <p:animEffect transition="in" filter="fade">
                                      <p:cBhvr>
                                        <p:cTn id="298" dur="500"/>
                                        <p:tgtEl>
                                          <p:spTgt spid="117"/>
                                        </p:tgtEl>
                                      </p:cBhvr>
                                    </p:animEffect>
                                  </p:childTnLst>
                                </p:cTn>
                              </p:par>
                              <p:par>
                                <p:cTn id="299" presetID="10" presetClass="entr" presetSubtype="0" fill="hold" nodeType="withEffect">
                                  <p:stCondLst>
                                    <p:cond delay="0"/>
                                  </p:stCondLst>
                                  <p:childTnLst>
                                    <p:set>
                                      <p:cBhvr>
                                        <p:cTn id="300" dur="1" fill="hold">
                                          <p:stCondLst>
                                            <p:cond delay="0"/>
                                          </p:stCondLst>
                                        </p:cTn>
                                        <p:tgtEl>
                                          <p:spTgt spid="127"/>
                                        </p:tgtEl>
                                        <p:attrNameLst>
                                          <p:attrName>style.visibility</p:attrName>
                                        </p:attrNameLst>
                                      </p:cBhvr>
                                      <p:to>
                                        <p:strVal val="visible"/>
                                      </p:to>
                                    </p:set>
                                    <p:animEffect transition="in" filter="fade">
                                      <p:cBhvr>
                                        <p:cTn id="301" dur="500"/>
                                        <p:tgtEl>
                                          <p:spTgt spid="127"/>
                                        </p:tgtEl>
                                      </p:cBhvr>
                                    </p:animEffect>
                                  </p:childTnLst>
                                </p:cTn>
                              </p:par>
                              <p:par>
                                <p:cTn id="302" presetID="10" presetClass="entr" presetSubtype="0" fill="hold" nodeType="withEffect">
                                  <p:stCondLst>
                                    <p:cond delay="0"/>
                                  </p:stCondLst>
                                  <p:childTnLst>
                                    <p:set>
                                      <p:cBhvr>
                                        <p:cTn id="303" dur="1" fill="hold">
                                          <p:stCondLst>
                                            <p:cond delay="0"/>
                                          </p:stCondLst>
                                        </p:cTn>
                                        <p:tgtEl>
                                          <p:spTgt spid="137"/>
                                        </p:tgtEl>
                                        <p:attrNameLst>
                                          <p:attrName>style.visibility</p:attrName>
                                        </p:attrNameLst>
                                      </p:cBhvr>
                                      <p:to>
                                        <p:strVal val="visible"/>
                                      </p:to>
                                    </p:set>
                                    <p:animEffect transition="in" filter="fade">
                                      <p:cBhvr>
                                        <p:cTn id="304" dur="500"/>
                                        <p:tgtEl>
                                          <p:spTgt spid="137"/>
                                        </p:tgtEl>
                                      </p:cBhvr>
                                    </p:animEffect>
                                  </p:childTnLst>
                                </p:cTn>
                              </p:par>
                              <p:par>
                                <p:cTn id="305" presetID="10" presetClass="entr" presetSubtype="0" fill="hold" nodeType="withEffect">
                                  <p:stCondLst>
                                    <p:cond delay="0"/>
                                  </p:stCondLst>
                                  <p:childTnLst>
                                    <p:set>
                                      <p:cBhvr>
                                        <p:cTn id="306" dur="1" fill="hold">
                                          <p:stCondLst>
                                            <p:cond delay="0"/>
                                          </p:stCondLst>
                                        </p:cTn>
                                        <p:tgtEl>
                                          <p:spTgt spid="147"/>
                                        </p:tgtEl>
                                        <p:attrNameLst>
                                          <p:attrName>style.visibility</p:attrName>
                                        </p:attrNameLst>
                                      </p:cBhvr>
                                      <p:to>
                                        <p:strVal val="visible"/>
                                      </p:to>
                                    </p:set>
                                    <p:animEffect transition="in" filter="fade">
                                      <p:cBhvr>
                                        <p:cTn id="307" dur="500"/>
                                        <p:tgtEl>
                                          <p:spTgt spid="147"/>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8" fill="hold" grpId="0" nodeType="clickEffect">
                                  <p:stCondLst>
                                    <p:cond delay="0"/>
                                  </p:stCondLst>
                                  <p:childTnLst>
                                    <p:set>
                                      <p:cBhvr>
                                        <p:cTn id="311" dur="1" fill="hold">
                                          <p:stCondLst>
                                            <p:cond delay="0"/>
                                          </p:stCondLst>
                                        </p:cTn>
                                        <p:tgtEl>
                                          <p:spTgt spid="167"/>
                                        </p:tgtEl>
                                        <p:attrNameLst>
                                          <p:attrName>style.visibility</p:attrName>
                                        </p:attrNameLst>
                                      </p:cBhvr>
                                      <p:to>
                                        <p:strVal val="visible"/>
                                      </p:to>
                                    </p:set>
                                    <p:animEffect transition="in" filter="wipe(left)">
                                      <p:cBhvr>
                                        <p:cTn id="312" dur="500"/>
                                        <p:tgtEl>
                                          <p:spTgt spid="167"/>
                                        </p:tgtEl>
                                      </p:cBhvr>
                                    </p:animEffect>
                                  </p:childTnLst>
                                </p:cTn>
                              </p:par>
                            </p:childTnLst>
                          </p:cTn>
                        </p:par>
                        <p:par>
                          <p:cTn id="313" fill="hold">
                            <p:stCondLst>
                              <p:cond delay="500"/>
                            </p:stCondLst>
                            <p:childTnLst>
                              <p:par>
                                <p:cTn id="314" presetID="10" presetClass="entr" presetSubtype="0" fill="hold" grpId="0" nodeType="afterEffect">
                                  <p:stCondLst>
                                    <p:cond delay="0"/>
                                  </p:stCondLst>
                                  <p:childTnLst>
                                    <p:set>
                                      <p:cBhvr>
                                        <p:cTn id="315" dur="1" fill="hold">
                                          <p:stCondLst>
                                            <p:cond delay="0"/>
                                          </p:stCondLst>
                                        </p:cTn>
                                        <p:tgtEl>
                                          <p:spTgt spid="166"/>
                                        </p:tgtEl>
                                        <p:attrNameLst>
                                          <p:attrName>style.visibility</p:attrName>
                                        </p:attrNameLst>
                                      </p:cBhvr>
                                      <p:to>
                                        <p:strVal val="visible"/>
                                      </p:to>
                                    </p:set>
                                    <p:animEffect transition="in" filter="fade">
                                      <p:cBhvr>
                                        <p:cTn id="316" dur="500"/>
                                        <p:tgtEl>
                                          <p:spTgt spid="166"/>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2" fill="hold" grpId="0" nodeType="clickEffect">
                                  <p:stCondLst>
                                    <p:cond delay="0"/>
                                  </p:stCondLst>
                                  <p:childTnLst>
                                    <p:set>
                                      <p:cBhvr>
                                        <p:cTn id="320" dur="1" fill="hold">
                                          <p:stCondLst>
                                            <p:cond delay="0"/>
                                          </p:stCondLst>
                                        </p:cTn>
                                        <p:tgtEl>
                                          <p:spTgt spid="168"/>
                                        </p:tgtEl>
                                        <p:attrNameLst>
                                          <p:attrName>style.visibility</p:attrName>
                                        </p:attrNameLst>
                                      </p:cBhvr>
                                      <p:to>
                                        <p:strVal val="visible"/>
                                      </p:to>
                                    </p:set>
                                    <p:animEffect transition="in" filter="wipe(right)">
                                      <p:cBhvr>
                                        <p:cTn id="321" dur="500"/>
                                        <p:tgtEl>
                                          <p:spTgt spid="168"/>
                                        </p:tgtEl>
                                      </p:cBhvr>
                                    </p:animEffect>
                                  </p:childTnLst>
                                </p:cTn>
                              </p:par>
                            </p:childTnLst>
                          </p:cTn>
                        </p:par>
                        <p:par>
                          <p:cTn id="322" fill="hold">
                            <p:stCondLst>
                              <p:cond delay="500"/>
                            </p:stCondLst>
                            <p:childTnLst>
                              <p:par>
                                <p:cTn id="323" presetID="10" presetClass="entr" presetSubtype="0" fill="hold" grpId="0" nodeType="afterEffect">
                                  <p:stCondLst>
                                    <p:cond delay="0"/>
                                  </p:stCondLst>
                                  <p:childTnLst>
                                    <p:set>
                                      <p:cBhvr>
                                        <p:cTn id="324" dur="1" fill="hold">
                                          <p:stCondLst>
                                            <p:cond delay="0"/>
                                          </p:stCondLst>
                                        </p:cTn>
                                        <p:tgtEl>
                                          <p:spTgt spid="3"/>
                                        </p:tgtEl>
                                        <p:attrNameLst>
                                          <p:attrName>style.visibility</p:attrName>
                                        </p:attrNameLst>
                                      </p:cBhvr>
                                      <p:to>
                                        <p:strVal val="visible"/>
                                      </p:to>
                                    </p:set>
                                    <p:animEffect transition="in" filter="fade">
                                      <p:cBhvr>
                                        <p:cTn id="3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6" grpId="0"/>
      <p:bldP spid="167" grpId="0" animBg="1"/>
      <p:bldP spid="168"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nb-NO" dirty="0"/>
              <a:t>Example of </a:t>
            </a:r>
            <a:r>
              <a:rPr lang="nb-NO"/>
              <a:t>an indicator: immunization </a:t>
            </a:r>
            <a:r>
              <a:rPr lang="nb-NO" dirty="0"/>
              <a:t>c</a:t>
            </a:r>
            <a:r>
              <a:rPr lang="nb-NO"/>
              <a:t>overage</a:t>
            </a:r>
            <a:endParaRPr lang="en-NO" dirty="0"/>
          </a:p>
        </p:txBody>
      </p:sp>
      <p:sp>
        <p:nvSpPr>
          <p:cNvPr id="20" name="TextBox 19">
            <a:extLst>
              <a:ext uri="{FF2B5EF4-FFF2-40B4-BE49-F238E27FC236}">
                <a16:creationId xmlns:a16="http://schemas.microsoft.com/office/drawing/2014/main" id="{1D7B26C8-B6D1-441F-A692-670E5EB1419B}"/>
              </a:ext>
            </a:extLst>
          </p:cNvPr>
          <p:cNvSpPr txBox="1"/>
          <p:nvPr/>
        </p:nvSpPr>
        <p:spPr>
          <a:xfrm>
            <a:off x="2220058" y="2718834"/>
            <a:ext cx="8337872" cy="1914498"/>
          </a:xfrm>
          <a:prstGeom prst="rect">
            <a:avLst/>
          </a:prstGeom>
          <a:noFill/>
        </p:spPr>
        <p:txBody>
          <a:bodyPr wrap="square">
            <a:spAutoFit/>
          </a:bodyPr>
          <a:lstStyle/>
          <a:p>
            <a:pPr>
              <a:lnSpc>
                <a:spcPts val="3600"/>
              </a:lnSpc>
            </a:pPr>
            <a:r>
              <a:rPr lang="en-US" sz="2800" b="1">
                <a:solidFill>
                  <a:schemeClr val="accent1"/>
                </a:solidFill>
              </a:rPr>
              <a:t>Immunization</a:t>
            </a:r>
            <a:r>
              <a:rPr lang="en-US" sz="2800" b="1" i="0" u="none" strike="noStrike">
                <a:solidFill>
                  <a:schemeClr val="accent1"/>
                </a:solidFill>
                <a:effectLst/>
              </a:rPr>
              <a:t> coverage</a:t>
            </a:r>
            <a:r>
              <a:rPr lang="en-US" sz="2800" b="0" i="0" u="none" strike="noStrike">
                <a:solidFill>
                  <a:srgbClr val="000000"/>
                </a:solidFill>
                <a:effectLst/>
              </a:rPr>
              <a:t>:</a:t>
            </a:r>
          </a:p>
          <a:p>
            <a:pPr>
              <a:lnSpc>
                <a:spcPts val="3600"/>
              </a:lnSpc>
            </a:pPr>
            <a:r>
              <a:rPr lang="en-US" sz="2800">
                <a:solidFill>
                  <a:schemeClr val="tx1">
                    <a:lumMod val="50000"/>
                  </a:schemeClr>
                </a:solidFill>
              </a:rPr>
              <a:t>P</a:t>
            </a:r>
            <a:r>
              <a:rPr lang="en-US" sz="2800" i="0" u="none" strike="noStrike">
                <a:solidFill>
                  <a:schemeClr val="tx1">
                    <a:lumMod val="50000"/>
                  </a:schemeClr>
                </a:solidFill>
                <a:effectLst/>
              </a:rPr>
              <a:t>ercentage</a:t>
            </a:r>
            <a:r>
              <a:rPr lang="en-US" sz="2800" b="0" i="0" u="none" strike="noStrike">
                <a:solidFill>
                  <a:srgbClr val="000000"/>
                </a:solidFill>
                <a:effectLst/>
              </a:rPr>
              <a:t> </a:t>
            </a:r>
            <a:r>
              <a:rPr lang="en-US" sz="2800" b="0" i="0" u="none" strike="noStrike" dirty="0">
                <a:solidFill>
                  <a:srgbClr val="000000"/>
                </a:solidFill>
                <a:effectLst/>
              </a:rPr>
              <a:t>of individuals </a:t>
            </a:r>
            <a:r>
              <a:rPr lang="en-US" sz="2800" b="0" i="0" u="none" strike="noStrike">
                <a:solidFill>
                  <a:srgbClr val="000000"/>
                </a:solidFill>
                <a:effectLst/>
              </a:rPr>
              <a:t>vaccinated </a:t>
            </a:r>
          </a:p>
          <a:p>
            <a:pPr>
              <a:lnSpc>
                <a:spcPts val="3600"/>
              </a:lnSpc>
            </a:pPr>
            <a:r>
              <a:rPr lang="en-US" sz="2800">
                <a:solidFill>
                  <a:srgbClr val="000000"/>
                </a:solidFill>
              </a:rPr>
              <a:t>C</a:t>
            </a:r>
            <a:r>
              <a:rPr lang="en-US" sz="2800" b="0" i="0" u="none" strike="noStrike">
                <a:solidFill>
                  <a:srgbClr val="000000"/>
                </a:solidFill>
                <a:effectLst/>
              </a:rPr>
              <a:t>aptured </a:t>
            </a:r>
            <a:r>
              <a:rPr lang="en-US" sz="2800" b="0" i="0" u="none" strike="noStrike" dirty="0">
                <a:solidFill>
                  <a:srgbClr val="000000"/>
                </a:solidFill>
                <a:effectLst/>
              </a:rPr>
              <a:t>as </a:t>
            </a:r>
            <a:r>
              <a:rPr lang="en-US" sz="2800" b="1" i="0" u="none" strike="noStrike" dirty="0">
                <a:solidFill>
                  <a:schemeClr val="accent2"/>
                </a:solidFill>
                <a:effectLst/>
              </a:rPr>
              <a:t>doses given </a:t>
            </a:r>
            <a:r>
              <a:rPr lang="en-US" sz="2800" b="0" i="0" u="none" strike="noStrike" dirty="0">
                <a:solidFill>
                  <a:srgbClr val="000000"/>
                </a:solidFill>
                <a:effectLst/>
              </a:rPr>
              <a:t>in a </a:t>
            </a:r>
            <a:r>
              <a:rPr lang="en-US" sz="2800" b="1" i="0" u="none" strike="noStrike" dirty="0">
                <a:solidFill>
                  <a:schemeClr val="accent2"/>
                </a:solidFill>
                <a:effectLst/>
              </a:rPr>
              <a:t>target population </a:t>
            </a:r>
            <a:r>
              <a:rPr lang="en-US" sz="2800" b="0" i="0" u="none" strike="noStrike" dirty="0">
                <a:solidFill>
                  <a:srgbClr val="000000"/>
                </a:solidFill>
                <a:effectLst/>
              </a:rPr>
              <a:t>of all eligible persons.</a:t>
            </a:r>
            <a:endParaRPr lang="en-US" sz="2800" dirty="0"/>
          </a:p>
        </p:txBody>
      </p:sp>
      <p:pic>
        <p:nvPicPr>
          <p:cNvPr id="157" name="Graphic 156" descr="Arrow: Counter-clockwise curve with solid fill">
            <a:extLst>
              <a:ext uri="{FF2B5EF4-FFF2-40B4-BE49-F238E27FC236}">
                <a16:creationId xmlns:a16="http://schemas.microsoft.com/office/drawing/2014/main" id="{1BCB02B2-861E-4ED5-9D75-FF55E6076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080989">
            <a:off x="4138728" y="1898873"/>
            <a:ext cx="919492" cy="919492"/>
          </a:xfrm>
          <a:prstGeom prst="rect">
            <a:avLst/>
          </a:prstGeom>
        </p:spPr>
      </p:pic>
      <p:sp>
        <p:nvSpPr>
          <p:cNvPr id="158" name="TextBox 157">
            <a:extLst>
              <a:ext uri="{FF2B5EF4-FFF2-40B4-BE49-F238E27FC236}">
                <a16:creationId xmlns:a16="http://schemas.microsoft.com/office/drawing/2014/main" id="{CB4F5E39-E59D-44ED-87A1-B0C3E9F55D45}"/>
              </a:ext>
            </a:extLst>
          </p:cNvPr>
          <p:cNvSpPr txBox="1"/>
          <p:nvPr/>
        </p:nvSpPr>
        <p:spPr>
          <a:xfrm>
            <a:off x="4937273" y="1804131"/>
            <a:ext cx="1640114" cy="461665"/>
          </a:xfrm>
          <a:prstGeom prst="rect">
            <a:avLst/>
          </a:prstGeom>
          <a:noFill/>
        </p:spPr>
        <p:txBody>
          <a:bodyPr wrap="square" rtlCol="0">
            <a:spAutoFit/>
          </a:bodyPr>
          <a:lstStyle/>
          <a:p>
            <a:pPr algn="l">
              <a:buClr>
                <a:srgbClr val="008CCF"/>
              </a:buClr>
            </a:pPr>
            <a:r>
              <a:rPr lang="nb-NO" sz="2400" dirty="0">
                <a:solidFill>
                  <a:schemeClr val="accent1"/>
                </a:solidFill>
                <a:latin typeface="+mj-lt"/>
              </a:rPr>
              <a:t>Indicator</a:t>
            </a:r>
            <a:endParaRPr lang="en-US" sz="2400" dirty="0">
              <a:solidFill>
                <a:schemeClr val="accent1"/>
              </a:solidFill>
              <a:latin typeface="+mj-lt"/>
            </a:endParaRPr>
          </a:p>
        </p:txBody>
      </p:sp>
      <p:pic>
        <p:nvPicPr>
          <p:cNvPr id="159" name="Graphic 158" descr="Arrow: Clockwise curve with solid fill">
            <a:extLst>
              <a:ext uri="{FF2B5EF4-FFF2-40B4-BE49-F238E27FC236}">
                <a16:creationId xmlns:a16="http://schemas.microsoft.com/office/drawing/2014/main" id="{8CE81B1B-DDF2-4E3E-A099-74A8CAED2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196450" flipH="1">
            <a:off x="5840987" y="4147441"/>
            <a:ext cx="914400" cy="914400"/>
          </a:xfrm>
          <a:prstGeom prst="rect">
            <a:avLst/>
          </a:prstGeom>
        </p:spPr>
      </p:pic>
      <p:pic>
        <p:nvPicPr>
          <p:cNvPr id="160" name="Graphic 159" descr="Arrow: Counter-clockwise curve with solid fill">
            <a:extLst>
              <a:ext uri="{FF2B5EF4-FFF2-40B4-BE49-F238E27FC236}">
                <a16:creationId xmlns:a16="http://schemas.microsoft.com/office/drawing/2014/main" id="{0F9CD71C-5632-426A-AE21-D157AC1C62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2593">
            <a:off x="8981515" y="4144895"/>
            <a:ext cx="919492" cy="919492"/>
          </a:xfrm>
          <a:prstGeom prst="rect">
            <a:avLst/>
          </a:prstGeom>
        </p:spPr>
      </p:pic>
      <p:sp>
        <p:nvSpPr>
          <p:cNvPr id="161" name="TextBox 160">
            <a:extLst>
              <a:ext uri="{FF2B5EF4-FFF2-40B4-BE49-F238E27FC236}">
                <a16:creationId xmlns:a16="http://schemas.microsoft.com/office/drawing/2014/main" id="{1558CC72-2131-4654-8F3E-6475BE212C0C}"/>
              </a:ext>
            </a:extLst>
          </p:cNvPr>
          <p:cNvSpPr txBox="1"/>
          <p:nvPr/>
        </p:nvSpPr>
        <p:spPr>
          <a:xfrm>
            <a:off x="5398229" y="5026637"/>
            <a:ext cx="2243640" cy="461665"/>
          </a:xfrm>
          <a:prstGeom prst="rect">
            <a:avLst/>
          </a:prstGeom>
          <a:noFill/>
        </p:spPr>
        <p:txBody>
          <a:bodyPr wrap="square" rtlCol="0">
            <a:spAutoFit/>
          </a:bodyPr>
          <a:lstStyle/>
          <a:p>
            <a:pPr algn="l">
              <a:buClr>
                <a:srgbClr val="008CCF"/>
              </a:buClr>
            </a:pPr>
            <a:r>
              <a:rPr lang="nb-NO" sz="2400">
                <a:solidFill>
                  <a:schemeClr val="accent2"/>
                </a:solidFill>
                <a:latin typeface="+mj-lt"/>
              </a:rPr>
              <a:t>Data element </a:t>
            </a:r>
            <a:endParaRPr lang="en-US" sz="2400" dirty="0">
              <a:solidFill>
                <a:schemeClr val="accent2"/>
              </a:solidFill>
              <a:latin typeface="+mj-lt"/>
            </a:endParaRPr>
          </a:p>
        </p:txBody>
      </p:sp>
      <p:sp>
        <p:nvSpPr>
          <p:cNvPr id="162" name="TextBox 161">
            <a:extLst>
              <a:ext uri="{FF2B5EF4-FFF2-40B4-BE49-F238E27FC236}">
                <a16:creationId xmlns:a16="http://schemas.microsoft.com/office/drawing/2014/main" id="{661464FB-0EDC-41AF-9FEF-E186C2E76DB2}"/>
              </a:ext>
            </a:extLst>
          </p:cNvPr>
          <p:cNvSpPr txBox="1"/>
          <p:nvPr/>
        </p:nvSpPr>
        <p:spPr>
          <a:xfrm>
            <a:off x="8341163" y="5077812"/>
            <a:ext cx="2243640" cy="461665"/>
          </a:xfrm>
          <a:prstGeom prst="rect">
            <a:avLst/>
          </a:prstGeom>
          <a:noFill/>
        </p:spPr>
        <p:txBody>
          <a:bodyPr wrap="square" rtlCol="0">
            <a:spAutoFit/>
          </a:bodyPr>
          <a:lstStyle/>
          <a:p>
            <a:pPr algn="l">
              <a:buClr>
                <a:srgbClr val="008CCF"/>
              </a:buClr>
            </a:pPr>
            <a:r>
              <a:rPr lang="nb-NO" sz="2400">
                <a:solidFill>
                  <a:schemeClr val="accent2"/>
                </a:solidFill>
                <a:latin typeface="+mj-lt"/>
              </a:rPr>
              <a:t>Data element </a:t>
            </a:r>
            <a:endParaRPr lang="en-US" sz="2400" dirty="0">
              <a:solidFill>
                <a:schemeClr val="accent2"/>
              </a:solidFill>
              <a:latin typeface="+mj-lt"/>
            </a:endParaRPr>
          </a:p>
        </p:txBody>
      </p:sp>
    </p:spTree>
    <p:custDataLst>
      <p:tags r:id="rId1"/>
    </p:custDataLst>
    <p:extLst>
      <p:ext uri="{BB962C8B-B14F-4D97-AF65-F5344CB8AC3E}">
        <p14:creationId xmlns:p14="http://schemas.microsoft.com/office/powerpoint/2010/main" val="1665270717"/>
      </p:ext>
    </p:extLst>
  </p:cSld>
  <p:clrMapOvr>
    <a:masterClrMapping/>
  </p:clrMapOvr>
  <mc:AlternateContent xmlns:mc="http://schemas.openxmlformats.org/markup-compatibility/2006" xmlns:p159="http://schemas.microsoft.com/office/powerpoint/2015/09/main">
    <mc:Choice Requires="p159">
      <p:transition spd="med" advClick="0" advTm="20040">
        <p159:morph option="byObject"/>
      </p:transition>
    </mc:Choice>
    <mc:Fallback xmlns="">
      <p:transition spd="med" advClick="0" advTm="200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8"/>
                                        </p:tgtEl>
                                        <p:attrNameLst>
                                          <p:attrName>style.visibility</p:attrName>
                                        </p:attrNameLst>
                                      </p:cBhvr>
                                      <p:to>
                                        <p:strVal val="visible"/>
                                      </p:to>
                                    </p:set>
                                    <p:animEffect transition="in" filter="fade">
                                      <p:cBhvr>
                                        <p:cTn id="10" dur="500"/>
                                        <p:tgtEl>
                                          <p:spTgt spid="15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wipe(down)">
                                      <p:cBhvr>
                                        <p:cTn id="15" dur="500"/>
                                        <p:tgtEl>
                                          <p:spTgt spid="159"/>
                                        </p:tgtEl>
                                      </p:cBhvr>
                                    </p:animEffect>
                                  </p:childTnLst>
                                </p:cTn>
                              </p:par>
                              <p:par>
                                <p:cTn id="16" presetID="22" presetClass="entr" presetSubtype="4" fill="hold" nodeType="withEffect">
                                  <p:stCondLst>
                                    <p:cond delay="0"/>
                                  </p:stCondLst>
                                  <p:childTnLst>
                                    <p:set>
                                      <p:cBhvr>
                                        <p:cTn id="17" dur="1" fill="hold">
                                          <p:stCondLst>
                                            <p:cond delay="0"/>
                                          </p:stCondLst>
                                        </p:cTn>
                                        <p:tgtEl>
                                          <p:spTgt spid="160"/>
                                        </p:tgtEl>
                                        <p:attrNameLst>
                                          <p:attrName>style.visibility</p:attrName>
                                        </p:attrNameLst>
                                      </p:cBhvr>
                                      <p:to>
                                        <p:strVal val="visible"/>
                                      </p:to>
                                    </p:set>
                                    <p:animEffect transition="in" filter="wipe(down)">
                                      <p:cBhvr>
                                        <p:cTn id="18" dur="500"/>
                                        <p:tgtEl>
                                          <p:spTgt spid="1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1"/>
                                        </p:tgtEl>
                                        <p:attrNameLst>
                                          <p:attrName>style.visibility</p:attrName>
                                        </p:attrNameLst>
                                      </p:cBhvr>
                                      <p:to>
                                        <p:strVal val="visible"/>
                                      </p:to>
                                    </p:set>
                                    <p:animEffect transition="in" filter="fade">
                                      <p:cBhvr>
                                        <p:cTn id="21" dur="500"/>
                                        <p:tgtEl>
                                          <p:spTgt spid="1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2"/>
                                        </p:tgtEl>
                                        <p:attrNameLst>
                                          <p:attrName>style.visibility</p:attrName>
                                        </p:attrNameLst>
                                      </p:cBhvr>
                                      <p:to>
                                        <p:strVal val="visible"/>
                                      </p:to>
                                    </p:set>
                                    <p:animEffect transition="in" filter="fade">
                                      <p:cBhvr>
                                        <p:cTn id="24"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61" grpId="0"/>
      <p:bldP spid="1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5D47639-17DF-4086-8914-3B834707845F}"/>
              </a:ext>
            </a:extLst>
          </p:cNvPr>
          <p:cNvSpPr/>
          <p:nvPr/>
        </p:nvSpPr>
        <p:spPr>
          <a:xfrm>
            <a:off x="6138466" y="3892576"/>
            <a:ext cx="2648641"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buClr>
                <a:srgbClr val="008CCF"/>
              </a:buClr>
            </a:pPr>
            <a:r>
              <a:rPr lang="en-US" sz="2400" b="0" i="0" u="none" strike="noStrike">
                <a:solidFill>
                  <a:schemeClr val="bg1"/>
                </a:solidFill>
                <a:effectLst/>
              </a:rPr>
              <a:t>target population</a:t>
            </a:r>
            <a:endParaRPr lang="en-US" sz="2400" dirty="0"/>
          </a:p>
        </p:txBody>
      </p:sp>
      <p:sp>
        <p:nvSpPr>
          <p:cNvPr id="7" name="Rectangle: Rounded Corners 6">
            <a:extLst>
              <a:ext uri="{FF2B5EF4-FFF2-40B4-BE49-F238E27FC236}">
                <a16:creationId xmlns:a16="http://schemas.microsoft.com/office/drawing/2014/main" id="{9E538C24-AC36-4AF7-BE48-A89C5A955707}"/>
              </a:ext>
            </a:extLst>
          </p:cNvPr>
          <p:cNvSpPr/>
          <p:nvPr/>
        </p:nvSpPr>
        <p:spPr>
          <a:xfrm>
            <a:off x="6485668" y="2731434"/>
            <a:ext cx="1831994"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buClr>
                <a:srgbClr val="008CCF"/>
              </a:buClr>
            </a:pPr>
            <a:r>
              <a:rPr lang="en-US" sz="2400">
                <a:solidFill>
                  <a:schemeClr val="bg1"/>
                </a:solidFill>
              </a:rPr>
              <a:t>doses given</a:t>
            </a:r>
            <a:endParaRPr lang="en-US" sz="2400" dirty="0">
              <a:solidFill>
                <a:schemeClr val="bg1"/>
              </a:solidFill>
            </a:endParaRPr>
          </a:p>
        </p:txBody>
      </p:sp>
      <p:sp>
        <p:nvSpPr>
          <p:cNvPr id="4" name="Rectangle: Rounded Corners 3">
            <a:extLst>
              <a:ext uri="{FF2B5EF4-FFF2-40B4-BE49-F238E27FC236}">
                <a16:creationId xmlns:a16="http://schemas.microsoft.com/office/drawing/2014/main" id="{588DB929-60AA-496C-BCED-AC9F54B26EB1}"/>
              </a:ext>
            </a:extLst>
          </p:cNvPr>
          <p:cNvSpPr/>
          <p:nvPr/>
        </p:nvSpPr>
        <p:spPr>
          <a:xfrm>
            <a:off x="1558068" y="3312005"/>
            <a:ext cx="3508394"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nb-NO" dirty="0"/>
              <a:t>Example of </a:t>
            </a:r>
            <a:r>
              <a:rPr lang="nb-NO"/>
              <a:t>an indicator: common formula</a:t>
            </a:r>
            <a:endParaRPr lang="en-NO" dirty="0"/>
          </a:p>
        </p:txBody>
      </p:sp>
      <p:sp>
        <p:nvSpPr>
          <p:cNvPr id="16" name="Rectangle 1">
            <a:extLst>
              <a:ext uri="{FF2B5EF4-FFF2-40B4-BE49-F238E27FC236}">
                <a16:creationId xmlns:a16="http://schemas.microsoft.com/office/drawing/2014/main" id="{40BC43F9-87B7-4EE1-ADAA-D5924ED70C00}"/>
              </a:ext>
            </a:extLst>
          </p:cNvPr>
          <p:cNvSpPr>
            <a:spLocks noChangeArrowheads="1"/>
          </p:cNvSpPr>
          <p:nvPr/>
        </p:nvSpPr>
        <p:spPr bwMode="auto">
          <a:xfrm>
            <a:off x="0" y="-6245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42484E"/>
                </a:solidFill>
                <a:effectLst/>
                <a:latin typeface="Roboto" panose="02000000000000000000" pitchFamily="2" charset="0"/>
                <a:ea typeface="Times New Roman" panose="02020603050405020304" pitchFamily="18" charset="0"/>
                <a:cs typeface="Times New Roman" panose="02020603050405020304" pitchFamily="18" charset="0"/>
              </a:rPr>
              <a:t>DONE</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0EC66922-6620-4DD2-BE2F-0018E81AA889}"/>
              </a:ext>
            </a:extLst>
          </p:cNvPr>
          <p:cNvSpPr txBox="1"/>
          <p:nvPr/>
        </p:nvSpPr>
        <p:spPr>
          <a:xfrm>
            <a:off x="1558068" y="3367722"/>
            <a:ext cx="3554178" cy="461665"/>
          </a:xfrm>
          <a:prstGeom prst="rect">
            <a:avLst/>
          </a:prstGeom>
          <a:noFill/>
        </p:spPr>
        <p:txBody>
          <a:bodyPr wrap="none" rtlCol="0">
            <a:spAutoFit/>
          </a:bodyPr>
          <a:lstStyle/>
          <a:p>
            <a:pPr algn="l">
              <a:buClr>
                <a:srgbClr val="008CCF"/>
              </a:buClr>
            </a:pPr>
            <a:r>
              <a:rPr lang="en-US" sz="2400">
                <a:solidFill>
                  <a:schemeClr val="bg1"/>
                </a:solidFill>
              </a:rPr>
              <a:t>Immunization</a:t>
            </a:r>
            <a:r>
              <a:rPr lang="en-US" sz="2400" b="0" i="0" u="none" strike="noStrike">
                <a:solidFill>
                  <a:schemeClr val="bg1"/>
                </a:solidFill>
                <a:effectLst/>
              </a:rPr>
              <a:t> </a:t>
            </a:r>
            <a:r>
              <a:rPr lang="en-US" sz="2400" b="0" i="0" u="none" strike="noStrike" dirty="0">
                <a:solidFill>
                  <a:schemeClr val="bg1"/>
                </a:solidFill>
                <a:effectLst/>
              </a:rPr>
              <a:t>coverage</a:t>
            </a:r>
            <a:endParaRPr lang="en-US" sz="2400" dirty="0"/>
          </a:p>
        </p:txBody>
      </p:sp>
      <p:cxnSp>
        <p:nvCxnSpPr>
          <p:cNvPr id="13" name="Straight Connector 12">
            <a:extLst>
              <a:ext uri="{FF2B5EF4-FFF2-40B4-BE49-F238E27FC236}">
                <a16:creationId xmlns:a16="http://schemas.microsoft.com/office/drawing/2014/main" id="{D09C0D8B-4E9D-4AC9-B544-741F80C93DEE}"/>
              </a:ext>
            </a:extLst>
          </p:cNvPr>
          <p:cNvCxnSpPr/>
          <p:nvPr/>
        </p:nvCxnSpPr>
        <p:spPr>
          <a:xfrm>
            <a:off x="5988435" y="3601344"/>
            <a:ext cx="2902226"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54B90B-FD0B-4513-8A1C-6126A4B0F1DD}"/>
              </a:ext>
            </a:extLst>
          </p:cNvPr>
          <p:cNvSpPr txBox="1"/>
          <p:nvPr/>
        </p:nvSpPr>
        <p:spPr>
          <a:xfrm>
            <a:off x="5319321" y="3278178"/>
            <a:ext cx="447558" cy="646331"/>
          </a:xfrm>
          <a:prstGeom prst="rect">
            <a:avLst/>
          </a:prstGeom>
          <a:noFill/>
        </p:spPr>
        <p:txBody>
          <a:bodyPr wrap="none" rtlCol="0">
            <a:spAutoFit/>
          </a:bodyPr>
          <a:lstStyle/>
          <a:p>
            <a:pPr algn="l">
              <a:buClr>
                <a:srgbClr val="008CCF"/>
              </a:buClr>
            </a:pPr>
            <a:r>
              <a:rPr lang="nb-NO" sz="3600" dirty="0"/>
              <a:t>=</a:t>
            </a:r>
            <a:endParaRPr lang="en-US" sz="3600" dirty="0"/>
          </a:p>
        </p:txBody>
      </p:sp>
      <p:sp>
        <p:nvSpPr>
          <p:cNvPr id="37" name="TextBox 36">
            <a:extLst>
              <a:ext uri="{FF2B5EF4-FFF2-40B4-BE49-F238E27FC236}">
                <a16:creationId xmlns:a16="http://schemas.microsoft.com/office/drawing/2014/main" id="{8D37F7ED-5E42-44D7-AB46-48C77B3EC53E}"/>
              </a:ext>
            </a:extLst>
          </p:cNvPr>
          <p:cNvSpPr txBox="1"/>
          <p:nvPr/>
        </p:nvSpPr>
        <p:spPr>
          <a:xfrm>
            <a:off x="9142697" y="3339734"/>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38" name="TextBox 37">
            <a:extLst>
              <a:ext uri="{FF2B5EF4-FFF2-40B4-BE49-F238E27FC236}">
                <a16:creationId xmlns:a16="http://schemas.microsoft.com/office/drawing/2014/main" id="{C6BF4E92-CD75-442C-AB08-049A834AB20E}"/>
              </a:ext>
            </a:extLst>
          </p:cNvPr>
          <p:cNvSpPr txBox="1"/>
          <p:nvPr/>
        </p:nvSpPr>
        <p:spPr>
          <a:xfrm>
            <a:off x="9609450" y="3290332"/>
            <a:ext cx="877163" cy="584775"/>
          </a:xfrm>
          <a:prstGeom prst="rect">
            <a:avLst/>
          </a:prstGeom>
          <a:noFill/>
        </p:spPr>
        <p:txBody>
          <a:bodyPr wrap="none" rtlCol="0">
            <a:spAutoFit/>
          </a:bodyPr>
          <a:lstStyle/>
          <a:p>
            <a:pPr algn="l">
              <a:buClr>
                <a:srgbClr val="008CCF"/>
              </a:buClr>
            </a:pPr>
            <a:r>
              <a:rPr lang="nb-NO" sz="3200" dirty="0"/>
              <a:t>100</a:t>
            </a:r>
            <a:endParaRPr lang="en-US" sz="3200" dirty="0"/>
          </a:p>
        </p:txBody>
      </p:sp>
      <p:pic>
        <p:nvPicPr>
          <p:cNvPr id="40" name="Graphic 39" descr="Arrow: Clockwise curve with solid fill">
            <a:extLst>
              <a:ext uri="{FF2B5EF4-FFF2-40B4-BE49-F238E27FC236}">
                <a16:creationId xmlns:a16="http://schemas.microsoft.com/office/drawing/2014/main" id="{F0717358-1A2D-45D1-A1FD-E77F99FA0C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34506">
            <a:off x="5252189" y="1784818"/>
            <a:ext cx="914400" cy="914400"/>
          </a:xfrm>
          <a:prstGeom prst="rect">
            <a:avLst/>
          </a:prstGeom>
        </p:spPr>
      </p:pic>
      <p:pic>
        <p:nvPicPr>
          <p:cNvPr id="41" name="Graphic 40" descr="Arrow: Counter-clockwise curve with solid fill">
            <a:extLst>
              <a:ext uri="{FF2B5EF4-FFF2-40B4-BE49-F238E27FC236}">
                <a16:creationId xmlns:a16="http://schemas.microsoft.com/office/drawing/2014/main" id="{FB49468C-73FB-4E88-9A22-3B242E6C9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9545895" y="3963223"/>
            <a:ext cx="919492" cy="919492"/>
          </a:xfrm>
          <a:prstGeom prst="rect">
            <a:avLst/>
          </a:prstGeom>
        </p:spPr>
      </p:pic>
      <p:sp>
        <p:nvSpPr>
          <p:cNvPr id="42" name="TextBox 41">
            <a:extLst>
              <a:ext uri="{FF2B5EF4-FFF2-40B4-BE49-F238E27FC236}">
                <a16:creationId xmlns:a16="http://schemas.microsoft.com/office/drawing/2014/main" id="{DC1D650B-8FA5-4F3E-A32F-684411F8D81E}"/>
              </a:ext>
            </a:extLst>
          </p:cNvPr>
          <p:cNvSpPr txBox="1"/>
          <p:nvPr/>
        </p:nvSpPr>
        <p:spPr>
          <a:xfrm>
            <a:off x="3471411" y="1913085"/>
            <a:ext cx="1731564" cy="461665"/>
          </a:xfrm>
          <a:prstGeom prst="rect">
            <a:avLst/>
          </a:prstGeom>
          <a:noFill/>
        </p:spPr>
        <p:txBody>
          <a:bodyPr wrap="none" rtlCol="0">
            <a:spAutoFit/>
          </a:bodyPr>
          <a:lstStyle/>
          <a:p>
            <a:pPr algn="l">
              <a:buClr>
                <a:srgbClr val="008CCF"/>
              </a:buClr>
            </a:pPr>
            <a:r>
              <a:rPr lang="nb-NO" sz="2400" dirty="0">
                <a:solidFill>
                  <a:schemeClr val="accent2"/>
                </a:solidFill>
              </a:rPr>
              <a:t>Numerator</a:t>
            </a:r>
            <a:endParaRPr lang="en-US" sz="2400" dirty="0">
              <a:solidFill>
                <a:schemeClr val="accent2"/>
              </a:solidFill>
            </a:endParaRPr>
          </a:p>
        </p:txBody>
      </p:sp>
      <p:sp>
        <p:nvSpPr>
          <p:cNvPr id="43" name="TextBox 42">
            <a:extLst>
              <a:ext uri="{FF2B5EF4-FFF2-40B4-BE49-F238E27FC236}">
                <a16:creationId xmlns:a16="http://schemas.microsoft.com/office/drawing/2014/main" id="{953AD726-6C6B-44C3-A7F4-271D9DD0EE4A}"/>
              </a:ext>
            </a:extLst>
          </p:cNvPr>
          <p:cNvSpPr txBox="1"/>
          <p:nvPr/>
        </p:nvSpPr>
        <p:spPr>
          <a:xfrm>
            <a:off x="9349645" y="4839149"/>
            <a:ext cx="1120820" cy="461665"/>
          </a:xfrm>
          <a:prstGeom prst="rect">
            <a:avLst/>
          </a:prstGeom>
          <a:noFill/>
        </p:spPr>
        <p:txBody>
          <a:bodyPr wrap="none" rtlCol="0">
            <a:spAutoFit/>
          </a:bodyPr>
          <a:lstStyle/>
          <a:p>
            <a:pPr algn="l">
              <a:buClr>
                <a:srgbClr val="008CCF"/>
              </a:buClr>
            </a:pPr>
            <a:r>
              <a:rPr lang="nb-NO" sz="2400" dirty="0">
                <a:solidFill>
                  <a:schemeClr val="accent2"/>
                </a:solidFill>
              </a:rPr>
              <a:t>Factor</a:t>
            </a:r>
            <a:endParaRPr lang="en-US" sz="2400" dirty="0">
              <a:solidFill>
                <a:schemeClr val="accent2"/>
              </a:solidFill>
            </a:endParaRPr>
          </a:p>
        </p:txBody>
      </p:sp>
      <p:pic>
        <p:nvPicPr>
          <p:cNvPr id="44" name="Graphic 43" descr="Arrow: Counter-clockwise curve with solid fill">
            <a:extLst>
              <a:ext uri="{FF2B5EF4-FFF2-40B4-BE49-F238E27FC236}">
                <a16:creationId xmlns:a16="http://schemas.microsoft.com/office/drawing/2014/main" id="{32CA88D9-E67A-4DA5-9DE7-D8215E772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6904455" y="4552245"/>
            <a:ext cx="895764" cy="895764"/>
          </a:xfrm>
          <a:prstGeom prst="rect">
            <a:avLst/>
          </a:prstGeom>
        </p:spPr>
      </p:pic>
      <p:sp>
        <p:nvSpPr>
          <p:cNvPr id="45" name="TextBox 44">
            <a:extLst>
              <a:ext uri="{FF2B5EF4-FFF2-40B4-BE49-F238E27FC236}">
                <a16:creationId xmlns:a16="http://schemas.microsoft.com/office/drawing/2014/main" id="{8EA5AA71-082A-4FF6-9B88-E10D9B29C4FD}"/>
              </a:ext>
            </a:extLst>
          </p:cNvPr>
          <p:cNvSpPr txBox="1"/>
          <p:nvPr/>
        </p:nvSpPr>
        <p:spPr>
          <a:xfrm>
            <a:off x="6240632" y="5398434"/>
            <a:ext cx="2055371" cy="461665"/>
          </a:xfrm>
          <a:prstGeom prst="rect">
            <a:avLst/>
          </a:prstGeom>
          <a:noFill/>
        </p:spPr>
        <p:txBody>
          <a:bodyPr wrap="none" rtlCol="0">
            <a:spAutoFit/>
          </a:bodyPr>
          <a:lstStyle/>
          <a:p>
            <a:pPr algn="l">
              <a:buClr>
                <a:srgbClr val="008CCF"/>
              </a:buClr>
            </a:pPr>
            <a:r>
              <a:rPr lang="nb-NO" sz="2400" dirty="0">
                <a:solidFill>
                  <a:schemeClr val="accent2"/>
                </a:solidFill>
              </a:rPr>
              <a:t>Denominator</a:t>
            </a:r>
            <a:endParaRPr lang="en-US" sz="2400" dirty="0">
              <a:solidFill>
                <a:schemeClr val="accent2"/>
              </a:solidFill>
            </a:endParaRPr>
          </a:p>
        </p:txBody>
      </p:sp>
    </p:spTree>
    <p:custDataLst>
      <p:tags r:id="rId1"/>
    </p:custDataLst>
    <p:extLst>
      <p:ext uri="{BB962C8B-B14F-4D97-AF65-F5344CB8AC3E}">
        <p14:creationId xmlns:p14="http://schemas.microsoft.com/office/powerpoint/2010/main" val="329460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45" advClick="0" advTm="20040">
        <p159:morph option="byObject"/>
      </p:transition>
    </mc:Choice>
    <mc:Fallback xmlns="">
      <p:transition spd="slow" advClick="0" advTm="200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nb-NO"/>
              <a:t>Example of an indicator: common formula</a:t>
            </a:r>
            <a:endParaRPr lang="en-NO" dirty="0"/>
          </a:p>
        </p:txBody>
      </p:sp>
      <p:pic>
        <p:nvPicPr>
          <p:cNvPr id="7" name="Graphic 6" descr="Arrow: Clockwise curve with solid fill">
            <a:extLst>
              <a:ext uri="{FF2B5EF4-FFF2-40B4-BE49-F238E27FC236}">
                <a16:creationId xmlns:a16="http://schemas.microsoft.com/office/drawing/2014/main" id="{EFD10C51-49B4-8543-8BF0-87E202D1CA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985368" y="2145338"/>
            <a:ext cx="914400" cy="914400"/>
          </a:xfrm>
          <a:prstGeom prst="rect">
            <a:avLst/>
          </a:prstGeom>
        </p:spPr>
      </p:pic>
      <p:pic>
        <p:nvPicPr>
          <p:cNvPr id="9" name="Graphic 8" descr="Arrow: Slight curve with solid fill">
            <a:extLst>
              <a:ext uri="{FF2B5EF4-FFF2-40B4-BE49-F238E27FC236}">
                <a16:creationId xmlns:a16="http://schemas.microsoft.com/office/drawing/2014/main" id="{79D6D186-B526-F44B-A9D6-081822AD7B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5993643" y="4146981"/>
            <a:ext cx="914400" cy="914400"/>
          </a:xfrm>
          <a:prstGeom prst="rect">
            <a:avLst/>
          </a:prstGeom>
        </p:spPr>
      </p:pic>
      <p:pic>
        <p:nvPicPr>
          <p:cNvPr id="15" name="Graphic 14" descr="Arrow: Clockwise curve with solid fill">
            <a:extLst>
              <a:ext uri="{FF2B5EF4-FFF2-40B4-BE49-F238E27FC236}">
                <a16:creationId xmlns:a16="http://schemas.microsoft.com/office/drawing/2014/main" id="{FC9417D9-9EBD-0B4F-82D8-0AB81BD79B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52417" flipH="1">
            <a:off x="9350992" y="2382928"/>
            <a:ext cx="914400" cy="914400"/>
          </a:xfrm>
          <a:prstGeom prst="rect">
            <a:avLst/>
          </a:prstGeom>
        </p:spPr>
      </p:pic>
      <p:sp>
        <p:nvSpPr>
          <p:cNvPr id="8" name="Rectangle: Rounded Corners 7">
            <a:extLst>
              <a:ext uri="{FF2B5EF4-FFF2-40B4-BE49-F238E27FC236}">
                <a16:creationId xmlns:a16="http://schemas.microsoft.com/office/drawing/2014/main" id="{5BCD0721-C35F-40D8-8BBE-8557CB5FD7F8}"/>
              </a:ext>
            </a:extLst>
          </p:cNvPr>
          <p:cNvSpPr/>
          <p:nvPr/>
        </p:nvSpPr>
        <p:spPr>
          <a:xfrm>
            <a:off x="1558067" y="3312005"/>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rPr>
              <a:t>Indicator </a:t>
            </a:r>
          </a:p>
        </p:txBody>
      </p:sp>
      <p:sp>
        <p:nvSpPr>
          <p:cNvPr id="10" name="TextBox 9">
            <a:extLst>
              <a:ext uri="{FF2B5EF4-FFF2-40B4-BE49-F238E27FC236}">
                <a16:creationId xmlns:a16="http://schemas.microsoft.com/office/drawing/2014/main" id="{063311EF-F6B1-4DB5-B0A7-132656967EE8}"/>
              </a:ext>
            </a:extLst>
          </p:cNvPr>
          <p:cNvSpPr txBox="1"/>
          <p:nvPr/>
        </p:nvSpPr>
        <p:spPr>
          <a:xfrm>
            <a:off x="5326692" y="2967335"/>
            <a:ext cx="2902226" cy="523220"/>
          </a:xfrm>
          <a:prstGeom prst="rect">
            <a:avLst/>
          </a:prstGeom>
          <a:noFill/>
        </p:spPr>
        <p:txBody>
          <a:bodyPr wrap="square" rtlCol="0">
            <a:spAutoFit/>
          </a:bodyPr>
          <a:lstStyle/>
          <a:p>
            <a:pPr algn="ctr">
              <a:buClr>
                <a:srgbClr val="008CCF"/>
              </a:buClr>
            </a:pPr>
            <a:r>
              <a:rPr lang="en-US" sz="2800" b="0" i="0" u="none" strike="noStrike">
                <a:effectLst/>
              </a:rPr>
              <a:t>Numerator </a:t>
            </a:r>
            <a:endParaRPr lang="en-US" sz="2800" dirty="0"/>
          </a:p>
        </p:txBody>
      </p:sp>
      <p:sp>
        <p:nvSpPr>
          <p:cNvPr id="12" name="TextBox 11">
            <a:extLst>
              <a:ext uri="{FF2B5EF4-FFF2-40B4-BE49-F238E27FC236}">
                <a16:creationId xmlns:a16="http://schemas.microsoft.com/office/drawing/2014/main" id="{861315E5-27E4-4783-A1C1-67E9D8E60C4A}"/>
              </a:ext>
            </a:extLst>
          </p:cNvPr>
          <p:cNvSpPr txBox="1"/>
          <p:nvPr/>
        </p:nvSpPr>
        <p:spPr>
          <a:xfrm>
            <a:off x="5326692" y="3662899"/>
            <a:ext cx="2950067" cy="523220"/>
          </a:xfrm>
          <a:prstGeom prst="rect">
            <a:avLst/>
          </a:prstGeom>
          <a:noFill/>
        </p:spPr>
        <p:txBody>
          <a:bodyPr wrap="square" rtlCol="0">
            <a:spAutoFit/>
          </a:bodyPr>
          <a:lstStyle/>
          <a:p>
            <a:pPr algn="ctr">
              <a:buClr>
                <a:srgbClr val="008CCF"/>
              </a:buClr>
            </a:pPr>
            <a:r>
              <a:rPr lang="en-US" sz="2800" b="0" i="0" u="none" strike="noStrike">
                <a:effectLst/>
              </a:rPr>
              <a:t>Denominator </a:t>
            </a:r>
            <a:endParaRPr lang="en-US" sz="2800" dirty="0"/>
          </a:p>
        </p:txBody>
      </p:sp>
      <p:cxnSp>
        <p:nvCxnSpPr>
          <p:cNvPr id="13" name="Straight Connector 12">
            <a:extLst>
              <a:ext uri="{FF2B5EF4-FFF2-40B4-BE49-F238E27FC236}">
                <a16:creationId xmlns:a16="http://schemas.microsoft.com/office/drawing/2014/main" id="{EBA55BEF-D030-4075-B53A-6AFB71A48E62}"/>
              </a:ext>
            </a:extLst>
          </p:cNvPr>
          <p:cNvCxnSpPr/>
          <p:nvPr/>
        </p:nvCxnSpPr>
        <p:spPr>
          <a:xfrm>
            <a:off x="5326692" y="3601344"/>
            <a:ext cx="2902226"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4F3573-F2D6-489C-8598-430D70423371}"/>
              </a:ext>
            </a:extLst>
          </p:cNvPr>
          <p:cNvSpPr txBox="1"/>
          <p:nvPr/>
        </p:nvSpPr>
        <p:spPr>
          <a:xfrm>
            <a:off x="4657578" y="3278178"/>
            <a:ext cx="447558" cy="646331"/>
          </a:xfrm>
          <a:prstGeom prst="rect">
            <a:avLst/>
          </a:prstGeom>
          <a:noFill/>
        </p:spPr>
        <p:txBody>
          <a:bodyPr wrap="none" rtlCol="0">
            <a:spAutoFit/>
          </a:bodyPr>
          <a:lstStyle/>
          <a:p>
            <a:pPr algn="l">
              <a:buClr>
                <a:srgbClr val="008CCF"/>
              </a:buClr>
            </a:pPr>
            <a:r>
              <a:rPr lang="nb-NO" sz="3600" dirty="0"/>
              <a:t>=</a:t>
            </a:r>
            <a:endParaRPr lang="en-US" sz="3600" dirty="0"/>
          </a:p>
        </p:txBody>
      </p:sp>
      <p:sp>
        <p:nvSpPr>
          <p:cNvPr id="16" name="TextBox 15">
            <a:extLst>
              <a:ext uri="{FF2B5EF4-FFF2-40B4-BE49-F238E27FC236}">
                <a16:creationId xmlns:a16="http://schemas.microsoft.com/office/drawing/2014/main" id="{6E867923-036E-4EE6-A6BB-3B9B41D12575}"/>
              </a:ext>
            </a:extLst>
          </p:cNvPr>
          <p:cNvSpPr txBox="1"/>
          <p:nvPr/>
        </p:nvSpPr>
        <p:spPr>
          <a:xfrm>
            <a:off x="8480954" y="3339734"/>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17" name="TextBox 16">
            <a:extLst>
              <a:ext uri="{FF2B5EF4-FFF2-40B4-BE49-F238E27FC236}">
                <a16:creationId xmlns:a16="http://schemas.microsoft.com/office/drawing/2014/main" id="{8766CE9C-FAE1-4690-880E-497E0EFAADDE}"/>
              </a:ext>
            </a:extLst>
          </p:cNvPr>
          <p:cNvSpPr txBox="1"/>
          <p:nvPr/>
        </p:nvSpPr>
        <p:spPr>
          <a:xfrm>
            <a:off x="8851451" y="3290332"/>
            <a:ext cx="1720971" cy="584775"/>
          </a:xfrm>
          <a:prstGeom prst="rect">
            <a:avLst/>
          </a:prstGeom>
          <a:noFill/>
        </p:spPr>
        <p:txBody>
          <a:bodyPr wrap="square" rtlCol="0">
            <a:spAutoFit/>
          </a:bodyPr>
          <a:lstStyle/>
          <a:p>
            <a:pPr algn="l">
              <a:buClr>
                <a:srgbClr val="008CCF"/>
              </a:buClr>
            </a:pPr>
            <a:r>
              <a:rPr lang="nb-NO" sz="3200"/>
              <a:t>Factor</a:t>
            </a:r>
            <a:endParaRPr lang="en-US" sz="3200" dirty="0"/>
          </a:p>
        </p:txBody>
      </p:sp>
      <p:sp>
        <p:nvSpPr>
          <p:cNvPr id="18" name="TextBox 17">
            <a:extLst>
              <a:ext uri="{FF2B5EF4-FFF2-40B4-BE49-F238E27FC236}">
                <a16:creationId xmlns:a16="http://schemas.microsoft.com/office/drawing/2014/main" id="{2B5B7418-7AF2-4CA3-997F-4EA04110A1A9}"/>
              </a:ext>
            </a:extLst>
          </p:cNvPr>
          <p:cNvSpPr txBox="1"/>
          <p:nvPr/>
        </p:nvSpPr>
        <p:spPr>
          <a:xfrm>
            <a:off x="4881357" y="4973361"/>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sp>
        <p:nvSpPr>
          <p:cNvPr id="19" name="TextBox 18">
            <a:extLst>
              <a:ext uri="{FF2B5EF4-FFF2-40B4-BE49-F238E27FC236}">
                <a16:creationId xmlns:a16="http://schemas.microsoft.com/office/drawing/2014/main" id="{568C29A8-BAA9-4C4D-8044-5AF60C7DC241}"/>
              </a:ext>
            </a:extLst>
          </p:cNvPr>
          <p:cNvSpPr txBox="1"/>
          <p:nvPr/>
        </p:nvSpPr>
        <p:spPr>
          <a:xfrm>
            <a:off x="4583945" y="1863596"/>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spTree>
    <p:custDataLst>
      <p:tags r:id="rId1"/>
    </p:custDataLst>
    <p:extLst>
      <p:ext uri="{BB962C8B-B14F-4D97-AF65-F5344CB8AC3E}">
        <p14:creationId xmlns:p14="http://schemas.microsoft.com/office/powerpoint/2010/main" val="486914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37" advClick="0" advTm="16110">
        <p159:morph option="byObject"/>
      </p:transition>
    </mc:Choice>
    <mc:Fallback xmlns="">
      <p:transition advClick="0" advTm="161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up)">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P spid="14"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a:r>
              <a:rPr lang="es-ES"/>
              <a:t>Introduction</a:t>
            </a:r>
            <a:endParaRPr lang="en-NO" dirty="0"/>
          </a:p>
        </p:txBody>
      </p:sp>
      <p:sp>
        <p:nvSpPr>
          <p:cNvPr id="55" name="TextBox 54">
            <a:extLst>
              <a:ext uri="{FF2B5EF4-FFF2-40B4-BE49-F238E27FC236}">
                <a16:creationId xmlns:a16="http://schemas.microsoft.com/office/drawing/2014/main" id="{D026F68A-4AE2-BA47-A74F-FB90111637D2}"/>
              </a:ext>
            </a:extLst>
          </p:cNvPr>
          <p:cNvSpPr txBox="1"/>
          <p:nvPr/>
        </p:nvSpPr>
        <p:spPr>
          <a:xfrm>
            <a:off x="4679112" y="4179242"/>
            <a:ext cx="2801350" cy="461666"/>
          </a:xfrm>
          <a:prstGeom prst="rect">
            <a:avLst/>
          </a:prstGeom>
          <a:noFill/>
        </p:spPr>
        <p:txBody>
          <a:bodyPr wrap="square" rtlCol="0">
            <a:spAutoFit/>
          </a:bodyPr>
          <a:lstStyle/>
          <a:p>
            <a:pPr algn="ctr">
              <a:buClr>
                <a:srgbClr val="008CCF"/>
              </a:buClr>
            </a:pPr>
            <a:r>
              <a:rPr lang="es-ES" sz="2400">
                <a:latin typeface="Rubik" pitchFamily="2" charset="-79"/>
                <a:cs typeface="Rubik" pitchFamily="2" charset="-79"/>
              </a:rPr>
              <a:t>Data </a:t>
            </a:r>
            <a:r>
              <a:rPr lang="es-ES" sz="2400" dirty="0">
                <a:latin typeface="Rubik" pitchFamily="2" charset="-79"/>
                <a:cs typeface="Rubik" pitchFamily="2" charset="-79"/>
              </a:rPr>
              <a:t>e</a:t>
            </a:r>
            <a:r>
              <a:rPr lang="es-ES" sz="2400">
                <a:latin typeface="Rubik" pitchFamily="2" charset="-79"/>
                <a:cs typeface="Rubik" pitchFamily="2" charset="-79"/>
              </a:rPr>
              <a:t>lements</a:t>
            </a:r>
            <a:endParaRPr lang="es-ES" sz="2400" dirty="0">
              <a:latin typeface="Rubik" pitchFamily="2" charset="-79"/>
              <a:cs typeface="Rubik" pitchFamily="2" charset="-79"/>
            </a:endParaRPr>
          </a:p>
        </p:txBody>
      </p:sp>
      <p:pic>
        <p:nvPicPr>
          <p:cNvPr id="8" name="Graphic 7">
            <a:extLst>
              <a:ext uri="{FF2B5EF4-FFF2-40B4-BE49-F238E27FC236}">
                <a16:creationId xmlns:a16="http://schemas.microsoft.com/office/drawing/2014/main" id="{0FB9D50B-D20D-4886-AE8E-CD4F1E149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7188" y="2393421"/>
            <a:ext cx="1962150" cy="1962150"/>
          </a:xfrm>
          <a:prstGeom prst="rect">
            <a:avLst/>
          </a:prstGeom>
        </p:spPr>
      </p:pic>
      <p:pic>
        <p:nvPicPr>
          <p:cNvPr id="9" name="Picture 8">
            <a:extLst>
              <a:ext uri="{FF2B5EF4-FFF2-40B4-BE49-F238E27FC236}">
                <a16:creationId xmlns:a16="http://schemas.microsoft.com/office/drawing/2014/main" id="{670B3F2D-D399-47F4-8262-436CC66D4456}"/>
              </a:ext>
            </a:extLst>
          </p:cNvPr>
          <p:cNvPicPr>
            <a:picLocks noChangeAspect="1"/>
          </p:cNvPicPr>
          <p:nvPr/>
        </p:nvPicPr>
        <p:blipFill>
          <a:blip r:embed="rId7"/>
          <a:stretch>
            <a:fillRect/>
          </a:stretch>
        </p:blipFill>
        <p:spPr>
          <a:xfrm>
            <a:off x="8434079" y="2753347"/>
            <a:ext cx="1437210" cy="1242298"/>
          </a:xfrm>
          <a:prstGeom prst="rect">
            <a:avLst/>
          </a:prstGeom>
        </p:spPr>
      </p:pic>
    </p:spTree>
    <p:custDataLst>
      <p:tags r:id="rId1"/>
    </p:custDataLst>
    <p:extLst>
      <p:ext uri="{BB962C8B-B14F-4D97-AF65-F5344CB8AC3E}">
        <p14:creationId xmlns:p14="http://schemas.microsoft.com/office/powerpoint/2010/main" val="81080501"/>
      </p:ext>
    </p:extLst>
  </p:cSld>
  <p:clrMapOvr>
    <a:masterClrMapping/>
  </p:clrMapOvr>
  <mc:AlternateContent xmlns:mc="http://schemas.openxmlformats.org/markup-compatibility/2006" xmlns:p14="http://schemas.microsoft.com/office/powerpoint/2010/main">
    <mc:Choice Requires="p14">
      <p:transition p14:dur="0" advClick="0" advTm="9761"/>
    </mc:Choice>
    <mc:Fallback xmlns="">
      <p:transition advClick="0" advTm="97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nb-NO" dirty="0"/>
              <a:t>Example of </a:t>
            </a:r>
            <a:r>
              <a:rPr lang="nb-NO"/>
              <a:t>an indicator</a:t>
            </a:r>
            <a:r>
              <a:rPr lang="nb-NO" dirty="0"/>
              <a:t>: </a:t>
            </a:r>
            <a:r>
              <a:rPr lang="nb-NO"/>
              <a:t>Confirmed malaria cases</a:t>
            </a:r>
            <a:endParaRPr lang="en-NO" dirty="0"/>
          </a:p>
        </p:txBody>
      </p:sp>
      <p:grpSp>
        <p:nvGrpSpPr>
          <p:cNvPr id="15" name="Mosquito">
            <a:extLst>
              <a:ext uri="{FF2B5EF4-FFF2-40B4-BE49-F238E27FC236}">
                <a16:creationId xmlns:a16="http://schemas.microsoft.com/office/drawing/2014/main" id="{55DBD51C-0A91-4373-90C2-21B8667898F1}"/>
              </a:ext>
            </a:extLst>
          </p:cNvPr>
          <p:cNvGrpSpPr/>
          <p:nvPr/>
        </p:nvGrpSpPr>
        <p:grpSpPr>
          <a:xfrm>
            <a:off x="5558272" y="1720391"/>
            <a:ext cx="1106969" cy="1054510"/>
            <a:chOff x="1951848" y="2073767"/>
            <a:chExt cx="8313703" cy="7919719"/>
          </a:xfrm>
          <a:noFill/>
        </p:grpSpPr>
        <p:sp>
          <p:nvSpPr>
            <p:cNvPr id="17" name="Free Form 3">
              <a:extLst>
                <a:ext uri="{FF2B5EF4-FFF2-40B4-BE49-F238E27FC236}">
                  <a16:creationId xmlns:a16="http://schemas.microsoft.com/office/drawing/2014/main" id="{83E55C18-9694-44E1-AD13-AA83BE9F5BC4}"/>
                </a:ext>
              </a:extLst>
            </p:cNvPr>
            <p:cNvSpPr/>
            <p:nvPr/>
          </p:nvSpPr>
          <p:spPr>
            <a:xfrm>
              <a:off x="5441242" y="6146801"/>
              <a:ext cx="173849" cy="212231"/>
            </a:xfrm>
            <a:custGeom>
              <a:avLst/>
              <a:gdLst/>
              <a:ahLst/>
              <a:cxnLst/>
              <a:rect l="0" t="0" r="0" b="0"/>
              <a:pathLst>
                <a:path w="173848" h="212231">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8" name="Free Form 4">
              <a:extLst>
                <a:ext uri="{FF2B5EF4-FFF2-40B4-BE49-F238E27FC236}">
                  <a16:creationId xmlns:a16="http://schemas.microsoft.com/office/drawing/2014/main" id="{58FB9CC5-023A-4969-972F-9E6ECD617208}"/>
                </a:ext>
              </a:extLst>
            </p:cNvPr>
            <p:cNvSpPr/>
            <p:nvPr/>
          </p:nvSpPr>
          <p:spPr>
            <a:xfrm>
              <a:off x="5442375" y="6359030"/>
              <a:ext cx="167076" cy="612986"/>
            </a:xfrm>
            <a:custGeom>
              <a:avLst/>
              <a:gdLst/>
              <a:ahLst/>
              <a:cxnLst/>
              <a:rect l="0" t="0" r="0" b="0"/>
              <a:pathLst>
                <a:path w="167075" h="612986">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9" name="Free Form 5">
              <a:extLst>
                <a:ext uri="{FF2B5EF4-FFF2-40B4-BE49-F238E27FC236}">
                  <a16:creationId xmlns:a16="http://schemas.microsoft.com/office/drawing/2014/main" id="{1E253931-7404-44C2-A0FA-E7CADD0059C1}"/>
                </a:ext>
              </a:extLst>
            </p:cNvPr>
            <p:cNvSpPr/>
            <p:nvPr/>
          </p:nvSpPr>
          <p:spPr>
            <a:xfrm>
              <a:off x="3095412" y="6217917"/>
              <a:ext cx="2278098" cy="3750169"/>
            </a:xfrm>
            <a:custGeom>
              <a:avLst/>
              <a:gdLst/>
              <a:ahLst/>
              <a:cxnLst/>
              <a:rect l="0" t="0" r="0" b="0"/>
              <a:pathLst>
                <a:path w="2278097" h="3750168">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1" name="Free Form 6">
              <a:extLst>
                <a:ext uri="{FF2B5EF4-FFF2-40B4-BE49-F238E27FC236}">
                  <a16:creationId xmlns:a16="http://schemas.microsoft.com/office/drawing/2014/main" id="{E5F85205-69E5-404F-B571-3EE1A027A79F}"/>
                </a:ext>
              </a:extLst>
            </p:cNvPr>
            <p:cNvSpPr/>
            <p:nvPr/>
          </p:nvSpPr>
          <p:spPr>
            <a:xfrm>
              <a:off x="5442371" y="6325165"/>
              <a:ext cx="119662" cy="185138"/>
            </a:xfrm>
            <a:custGeom>
              <a:avLst/>
              <a:gdLst/>
              <a:ahLst/>
              <a:cxnLst/>
              <a:rect l="0" t="0" r="0" b="0"/>
              <a:pathLst>
                <a:path w="119662" h="185137">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5AD6631D-62FA-4E8A-8DCB-41E425B84970}"/>
                </a:ext>
              </a:extLst>
            </p:cNvPr>
            <p:cNvSpPr/>
            <p:nvPr/>
          </p:nvSpPr>
          <p:spPr>
            <a:xfrm>
              <a:off x="3281682" y="2073767"/>
              <a:ext cx="2134729" cy="3261360"/>
            </a:xfrm>
            <a:custGeom>
              <a:avLst/>
              <a:gdLst/>
              <a:ahLst/>
              <a:cxnLst/>
              <a:rect l="0" t="0" r="0" b="0"/>
              <a:pathLst>
                <a:path w="2134728" h="3261360">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6" name="Free Form 8">
              <a:extLst>
                <a:ext uri="{FF2B5EF4-FFF2-40B4-BE49-F238E27FC236}">
                  <a16:creationId xmlns:a16="http://schemas.microsoft.com/office/drawing/2014/main" id="{0331C09A-B7A8-46FA-A737-6CB1F121DCE5}"/>
                </a:ext>
              </a:extLst>
            </p:cNvPr>
            <p:cNvSpPr/>
            <p:nvPr/>
          </p:nvSpPr>
          <p:spPr>
            <a:xfrm>
              <a:off x="5443501" y="5129672"/>
              <a:ext cx="89182" cy="205458"/>
            </a:xfrm>
            <a:custGeom>
              <a:avLst/>
              <a:gdLst/>
              <a:ahLst/>
              <a:cxnLst/>
              <a:rect l="0" t="0" r="0" b="0"/>
              <a:pathLst>
                <a:path w="89182" h="205457">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7" name="Free Form 9">
              <a:extLst>
                <a:ext uri="{FF2B5EF4-FFF2-40B4-BE49-F238E27FC236}">
                  <a16:creationId xmlns:a16="http://schemas.microsoft.com/office/drawing/2014/main" id="{851951FF-7485-4983-B5FD-54170338CD0D}"/>
                </a:ext>
              </a:extLst>
            </p:cNvPr>
            <p:cNvSpPr/>
            <p:nvPr/>
          </p:nvSpPr>
          <p:spPr>
            <a:xfrm>
              <a:off x="6588188" y="6146803"/>
              <a:ext cx="160303" cy="211102"/>
            </a:xfrm>
            <a:custGeom>
              <a:avLst/>
              <a:gdLst/>
              <a:ahLst/>
              <a:cxnLst/>
              <a:rect l="0" t="0" r="0" b="0"/>
              <a:pathLst>
                <a:path w="160302" h="2111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8" name="Free Form 10">
              <a:extLst>
                <a:ext uri="{FF2B5EF4-FFF2-40B4-BE49-F238E27FC236}">
                  <a16:creationId xmlns:a16="http://schemas.microsoft.com/office/drawing/2014/main" id="{79DF3E2B-1CAD-4B8F-9A0A-7F296CC08A3D}"/>
                </a:ext>
              </a:extLst>
            </p:cNvPr>
            <p:cNvSpPr/>
            <p:nvPr/>
          </p:nvSpPr>
          <p:spPr>
            <a:xfrm>
              <a:off x="6594968" y="6359028"/>
              <a:ext cx="154658" cy="572347"/>
            </a:xfrm>
            <a:custGeom>
              <a:avLst/>
              <a:gdLst/>
              <a:ahLst/>
              <a:cxnLst/>
              <a:rect l="0" t="0" r="0" b="0"/>
              <a:pathLst>
                <a:path w="154657" h="572346">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9" name="Free Form 11">
              <a:extLst>
                <a:ext uri="{FF2B5EF4-FFF2-40B4-BE49-F238E27FC236}">
                  <a16:creationId xmlns:a16="http://schemas.microsoft.com/office/drawing/2014/main" id="{59925C25-02B2-4DB5-A03A-AE1D9E4920A2}"/>
                </a:ext>
              </a:extLst>
            </p:cNvPr>
            <p:cNvSpPr/>
            <p:nvPr/>
          </p:nvSpPr>
          <p:spPr>
            <a:xfrm>
              <a:off x="6817362" y="6200990"/>
              <a:ext cx="2291644" cy="3764844"/>
            </a:xfrm>
            <a:custGeom>
              <a:avLst/>
              <a:gdLst/>
              <a:ahLst/>
              <a:cxnLst/>
              <a:rect l="0" t="0" r="0" b="0"/>
              <a:pathLst>
                <a:path w="2291644" h="37648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30" name="Free Form 12">
              <a:extLst>
                <a:ext uri="{FF2B5EF4-FFF2-40B4-BE49-F238E27FC236}">
                  <a16:creationId xmlns:a16="http://schemas.microsoft.com/office/drawing/2014/main" id="{8C80A9AC-6C7F-4292-A297-8E2B0F74125C}"/>
                </a:ext>
              </a:extLst>
            </p:cNvPr>
            <p:cNvSpPr/>
            <p:nvPr/>
          </p:nvSpPr>
          <p:spPr>
            <a:xfrm>
              <a:off x="6642391" y="6326283"/>
              <a:ext cx="107244" cy="168215"/>
            </a:xfrm>
            <a:custGeom>
              <a:avLst/>
              <a:gdLst/>
              <a:ahLst/>
              <a:cxnLst/>
              <a:rect l="0" t="0" r="0" b="0"/>
              <a:pathLst>
                <a:path w="107244" h="168215">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33" name="Free Form 13">
              <a:extLst>
                <a:ext uri="{FF2B5EF4-FFF2-40B4-BE49-F238E27FC236}">
                  <a16:creationId xmlns:a16="http://schemas.microsoft.com/office/drawing/2014/main" id="{E76E94DE-90DF-4227-BEBA-1A12165DC729}"/>
                </a:ext>
              </a:extLst>
            </p:cNvPr>
            <p:cNvSpPr/>
            <p:nvPr/>
          </p:nvSpPr>
          <p:spPr>
            <a:xfrm>
              <a:off x="6672853" y="5137574"/>
              <a:ext cx="75647" cy="193040"/>
            </a:xfrm>
            <a:custGeom>
              <a:avLst/>
              <a:gdLst/>
              <a:ahLst/>
              <a:cxnLst/>
              <a:rect l="0" t="0" r="0" b="0"/>
              <a:pathLst>
                <a:path w="75646" h="193040">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34" name="Free Form 14">
              <a:extLst>
                <a:ext uri="{FF2B5EF4-FFF2-40B4-BE49-F238E27FC236}">
                  <a16:creationId xmlns:a16="http://schemas.microsoft.com/office/drawing/2014/main" id="{22D522B5-5AEE-4277-9E93-C93B5510A88A}"/>
                </a:ext>
              </a:extLst>
            </p:cNvPr>
            <p:cNvSpPr/>
            <p:nvPr/>
          </p:nvSpPr>
          <p:spPr>
            <a:xfrm>
              <a:off x="6776722" y="2073771"/>
              <a:ext cx="2146018" cy="3263617"/>
            </a:xfrm>
            <a:custGeom>
              <a:avLst/>
              <a:gdLst/>
              <a:ahLst/>
              <a:cxnLst/>
              <a:rect l="0" t="0" r="0" b="0"/>
              <a:pathLst>
                <a:path w="2146017" h="32636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35" name="Free Form 15">
              <a:extLst>
                <a:ext uri="{FF2B5EF4-FFF2-40B4-BE49-F238E27FC236}">
                  <a16:creationId xmlns:a16="http://schemas.microsoft.com/office/drawing/2014/main" id="{13FDCD40-0814-46C6-B441-EB1E7F533AF9}"/>
                </a:ext>
              </a:extLst>
            </p:cNvPr>
            <p:cNvSpPr/>
            <p:nvPr/>
          </p:nvSpPr>
          <p:spPr>
            <a:xfrm>
              <a:off x="5442373" y="4693918"/>
              <a:ext cx="1307253" cy="4242365"/>
            </a:xfrm>
            <a:custGeom>
              <a:avLst/>
              <a:gdLst/>
              <a:ahLst/>
              <a:cxnLst/>
              <a:rect l="0" t="0" r="0" b="0"/>
              <a:pathLst>
                <a:path w="1307253" h="4242364">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36" name="Free Form 16">
              <a:extLst>
                <a:ext uri="{FF2B5EF4-FFF2-40B4-BE49-F238E27FC236}">
                  <a16:creationId xmlns:a16="http://schemas.microsoft.com/office/drawing/2014/main" id="{BE112BF2-2D9D-4229-9D9B-28D7AF935F18}"/>
                </a:ext>
              </a:extLst>
            </p:cNvPr>
            <p:cNvSpPr/>
            <p:nvPr/>
          </p:nvSpPr>
          <p:spPr>
            <a:xfrm>
              <a:off x="5852158" y="3096543"/>
              <a:ext cx="510258" cy="1701235"/>
            </a:xfrm>
            <a:custGeom>
              <a:avLst/>
              <a:gdLst/>
              <a:ahLst/>
              <a:cxnLst/>
              <a:rect l="0" t="0" r="0" b="0"/>
              <a:pathLst>
                <a:path w="510257" h="1701235">
                  <a:moveTo>
                    <a:pt x="0" y="1701235"/>
                  </a:moveTo>
                  <a:lnTo>
                    <a:pt x="197555" y="51928"/>
                  </a:lnTo>
                  <a:cubicBezTo>
                    <a:pt x="205457" y="0"/>
                    <a:pt x="281093" y="0"/>
                    <a:pt x="290124" y="51928"/>
                  </a:cubicBezTo>
                  <a:lnTo>
                    <a:pt x="510257" y="1701235"/>
                  </a:ln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38" name="Free Form 17">
              <a:extLst>
                <a:ext uri="{FF2B5EF4-FFF2-40B4-BE49-F238E27FC236}">
                  <a16:creationId xmlns:a16="http://schemas.microsoft.com/office/drawing/2014/main" id="{2B41F98B-F455-4AEB-A60A-4395B3F45F4C}"/>
                </a:ext>
              </a:extLst>
            </p:cNvPr>
            <p:cNvSpPr/>
            <p:nvPr/>
          </p:nvSpPr>
          <p:spPr>
            <a:xfrm>
              <a:off x="1951848" y="4622801"/>
              <a:ext cx="3511974" cy="1712524"/>
            </a:xfrm>
            <a:custGeom>
              <a:avLst/>
              <a:gdLst/>
              <a:ahLst/>
              <a:cxnLst/>
              <a:rect l="0" t="0" r="0" b="0"/>
              <a:pathLst>
                <a:path w="3511973" h="1712524">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39" name="Free Form 18">
              <a:extLst>
                <a:ext uri="{FF2B5EF4-FFF2-40B4-BE49-F238E27FC236}">
                  <a16:creationId xmlns:a16="http://schemas.microsoft.com/office/drawing/2014/main" id="{92BA68E8-C5DF-44EF-B9F4-7F0657AD0767}"/>
                </a:ext>
              </a:extLst>
            </p:cNvPr>
            <p:cNvSpPr/>
            <p:nvPr/>
          </p:nvSpPr>
          <p:spPr>
            <a:xfrm>
              <a:off x="6728177" y="4622801"/>
              <a:ext cx="3511974" cy="1712524"/>
            </a:xfrm>
            <a:custGeom>
              <a:avLst/>
              <a:gdLst/>
              <a:ahLst/>
              <a:cxnLst/>
              <a:rect l="0" t="0" r="0" b="0"/>
              <a:pathLst>
                <a:path w="3511973" h="1712524">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sp>
        <p:nvSpPr>
          <p:cNvPr id="3" name="TextBox 2">
            <a:extLst>
              <a:ext uri="{FF2B5EF4-FFF2-40B4-BE49-F238E27FC236}">
                <a16:creationId xmlns:a16="http://schemas.microsoft.com/office/drawing/2014/main" id="{5FB00B3D-C0AA-4486-805C-490CB3C21211}"/>
              </a:ext>
            </a:extLst>
          </p:cNvPr>
          <p:cNvSpPr txBox="1"/>
          <p:nvPr/>
        </p:nvSpPr>
        <p:spPr>
          <a:xfrm>
            <a:off x="1803370" y="3401646"/>
            <a:ext cx="4634914" cy="487634"/>
          </a:xfrm>
          <a:prstGeom prst="rect">
            <a:avLst/>
          </a:prstGeom>
          <a:noFill/>
        </p:spPr>
        <p:txBody>
          <a:bodyPr wrap="square" rtlCol="0">
            <a:spAutoFit/>
          </a:bodyPr>
          <a:lstStyle/>
          <a:p>
            <a:pPr algn="l">
              <a:lnSpc>
                <a:spcPts val="3300"/>
              </a:lnSpc>
              <a:buClr>
                <a:srgbClr val="008CCF"/>
              </a:buClr>
            </a:pPr>
            <a:r>
              <a:rPr lang="nb-NO" sz="2400"/>
              <a:t>Confirmed cases of malaria     =</a:t>
            </a:r>
            <a:endParaRPr lang="en-US" sz="2400" dirty="0"/>
          </a:p>
        </p:txBody>
      </p:sp>
      <p:sp>
        <p:nvSpPr>
          <p:cNvPr id="41" name="TextBox 40">
            <a:extLst>
              <a:ext uri="{FF2B5EF4-FFF2-40B4-BE49-F238E27FC236}">
                <a16:creationId xmlns:a16="http://schemas.microsoft.com/office/drawing/2014/main" id="{D3E4E226-0928-4BB3-808F-FF6B699336E9}"/>
              </a:ext>
            </a:extLst>
          </p:cNvPr>
          <p:cNvSpPr txBox="1"/>
          <p:nvPr/>
        </p:nvSpPr>
        <p:spPr>
          <a:xfrm>
            <a:off x="6506949" y="3414631"/>
            <a:ext cx="1032038" cy="461665"/>
          </a:xfrm>
          <a:prstGeom prst="rect">
            <a:avLst/>
          </a:prstGeom>
          <a:noFill/>
        </p:spPr>
        <p:txBody>
          <a:bodyPr wrap="square" rtlCol="0">
            <a:spAutoFit/>
          </a:bodyPr>
          <a:lstStyle/>
          <a:p>
            <a:pPr algn="l">
              <a:buClr>
                <a:srgbClr val="008CCF"/>
              </a:buClr>
            </a:pPr>
            <a:r>
              <a:rPr lang="nb-NO" sz="2400" dirty="0"/>
              <a:t> RDT* </a:t>
            </a:r>
            <a:endParaRPr lang="en-US" sz="2400" dirty="0"/>
          </a:p>
        </p:txBody>
      </p:sp>
      <p:sp>
        <p:nvSpPr>
          <p:cNvPr id="42" name="TextBox 41">
            <a:extLst>
              <a:ext uri="{FF2B5EF4-FFF2-40B4-BE49-F238E27FC236}">
                <a16:creationId xmlns:a16="http://schemas.microsoft.com/office/drawing/2014/main" id="{7369E97C-90E6-4224-80E0-FE953CF9143F}"/>
              </a:ext>
            </a:extLst>
          </p:cNvPr>
          <p:cNvSpPr txBox="1"/>
          <p:nvPr/>
        </p:nvSpPr>
        <p:spPr>
          <a:xfrm>
            <a:off x="7538987" y="3414631"/>
            <a:ext cx="535459" cy="461665"/>
          </a:xfrm>
          <a:prstGeom prst="rect">
            <a:avLst/>
          </a:prstGeom>
          <a:noFill/>
        </p:spPr>
        <p:txBody>
          <a:bodyPr wrap="square" rtlCol="0">
            <a:spAutoFit/>
          </a:bodyPr>
          <a:lstStyle/>
          <a:p>
            <a:pPr algn="l">
              <a:buClr>
                <a:srgbClr val="008CCF"/>
              </a:buClr>
            </a:pPr>
            <a:r>
              <a:rPr lang="nb-NO" sz="2400"/>
              <a:t>  </a:t>
            </a:r>
            <a:endParaRPr lang="en-US" sz="2400" dirty="0"/>
          </a:p>
        </p:txBody>
      </p:sp>
      <p:sp>
        <p:nvSpPr>
          <p:cNvPr id="43" name="TextBox 42">
            <a:extLst>
              <a:ext uri="{FF2B5EF4-FFF2-40B4-BE49-F238E27FC236}">
                <a16:creationId xmlns:a16="http://schemas.microsoft.com/office/drawing/2014/main" id="{309D1BD7-16C7-490A-9FB4-B773D2AEA3FA}"/>
              </a:ext>
            </a:extLst>
          </p:cNvPr>
          <p:cNvSpPr txBox="1"/>
          <p:nvPr/>
        </p:nvSpPr>
        <p:spPr>
          <a:xfrm>
            <a:off x="8265728" y="3414631"/>
            <a:ext cx="1884653" cy="461665"/>
          </a:xfrm>
          <a:prstGeom prst="rect">
            <a:avLst/>
          </a:prstGeom>
          <a:noFill/>
        </p:spPr>
        <p:txBody>
          <a:bodyPr wrap="square" rtlCol="0">
            <a:spAutoFit/>
          </a:bodyPr>
          <a:lstStyle/>
          <a:p>
            <a:pPr algn="l">
              <a:buClr>
                <a:srgbClr val="008CCF"/>
              </a:buClr>
            </a:pPr>
            <a:r>
              <a:rPr lang="nb-NO" sz="2400" dirty="0"/>
              <a:t>Microscopy </a:t>
            </a:r>
            <a:endParaRPr lang="en-US" sz="2400" dirty="0"/>
          </a:p>
        </p:txBody>
      </p:sp>
      <p:sp>
        <p:nvSpPr>
          <p:cNvPr id="25" name="TextBox 24">
            <a:extLst>
              <a:ext uri="{FF2B5EF4-FFF2-40B4-BE49-F238E27FC236}">
                <a16:creationId xmlns:a16="http://schemas.microsoft.com/office/drawing/2014/main" id="{983EB6CA-BA9C-407D-8E44-0E7CD03472D0}"/>
              </a:ext>
            </a:extLst>
          </p:cNvPr>
          <p:cNvSpPr txBox="1"/>
          <p:nvPr/>
        </p:nvSpPr>
        <p:spPr>
          <a:xfrm>
            <a:off x="6204284" y="5604622"/>
            <a:ext cx="5323363" cy="400110"/>
          </a:xfrm>
          <a:prstGeom prst="rect">
            <a:avLst/>
          </a:prstGeom>
          <a:noFill/>
        </p:spPr>
        <p:txBody>
          <a:bodyPr wrap="square" rtlCol="0">
            <a:spAutoFit/>
          </a:bodyPr>
          <a:lstStyle/>
          <a:p>
            <a:pPr algn="l">
              <a:buClr>
                <a:srgbClr val="008CCF"/>
              </a:buClr>
            </a:pPr>
            <a:r>
              <a:rPr lang="nb-NO" sz="2000" dirty="0"/>
              <a:t> RDT* =  </a:t>
            </a:r>
            <a:r>
              <a:rPr lang="nb-NO" sz="2000" i="1" dirty="0"/>
              <a:t>Rapid Diagnostic Testing</a:t>
            </a:r>
            <a:endParaRPr lang="en-US" sz="2000" i="1" dirty="0"/>
          </a:p>
        </p:txBody>
      </p:sp>
      <p:pic>
        <p:nvPicPr>
          <p:cNvPr id="31" name="Graphic 30" descr="Arrow: Clockwise curve with solid fill">
            <a:extLst>
              <a:ext uri="{FF2B5EF4-FFF2-40B4-BE49-F238E27FC236}">
                <a16:creationId xmlns:a16="http://schemas.microsoft.com/office/drawing/2014/main" id="{3EFAA285-C21A-42DE-804C-31FF1F920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3190627" y="2548838"/>
            <a:ext cx="914400" cy="914400"/>
          </a:xfrm>
          <a:prstGeom prst="rect">
            <a:avLst/>
          </a:prstGeom>
        </p:spPr>
      </p:pic>
      <p:sp>
        <p:nvSpPr>
          <p:cNvPr id="32" name="TextBox 31">
            <a:extLst>
              <a:ext uri="{FF2B5EF4-FFF2-40B4-BE49-F238E27FC236}">
                <a16:creationId xmlns:a16="http://schemas.microsoft.com/office/drawing/2014/main" id="{596DE16B-2B17-4A92-8069-60870E93EFA1}"/>
              </a:ext>
            </a:extLst>
          </p:cNvPr>
          <p:cNvSpPr txBox="1"/>
          <p:nvPr/>
        </p:nvSpPr>
        <p:spPr>
          <a:xfrm>
            <a:off x="2220956" y="2227058"/>
            <a:ext cx="2243640" cy="461665"/>
          </a:xfrm>
          <a:prstGeom prst="rect">
            <a:avLst/>
          </a:prstGeom>
          <a:noFill/>
        </p:spPr>
        <p:txBody>
          <a:bodyPr wrap="square" rtlCol="0">
            <a:spAutoFit/>
          </a:bodyPr>
          <a:lstStyle/>
          <a:p>
            <a:pPr algn="ctr">
              <a:buClr>
                <a:srgbClr val="008CCF"/>
              </a:buClr>
            </a:pPr>
            <a:r>
              <a:rPr lang="nb-NO" sz="2400">
                <a:solidFill>
                  <a:schemeClr val="accent2"/>
                </a:solidFill>
              </a:rPr>
              <a:t>Indicator </a:t>
            </a:r>
            <a:endParaRPr lang="en-US" sz="2400" dirty="0">
              <a:solidFill>
                <a:schemeClr val="accent2"/>
              </a:solidFill>
            </a:endParaRPr>
          </a:p>
        </p:txBody>
      </p:sp>
      <p:pic>
        <p:nvPicPr>
          <p:cNvPr id="37" name="Graphic 36" descr="Arrow: Slight curve with solid fill">
            <a:extLst>
              <a:ext uri="{FF2B5EF4-FFF2-40B4-BE49-F238E27FC236}">
                <a16:creationId xmlns:a16="http://schemas.microsoft.com/office/drawing/2014/main" id="{4AEBF97E-2B67-4CB3-951A-50DDB59B5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6330159" y="3908422"/>
            <a:ext cx="914400" cy="914400"/>
          </a:xfrm>
          <a:prstGeom prst="rect">
            <a:avLst/>
          </a:prstGeom>
        </p:spPr>
      </p:pic>
      <p:pic>
        <p:nvPicPr>
          <p:cNvPr id="40" name="Graphic 39" descr="Arrow: Clockwise curve with solid fill">
            <a:extLst>
              <a:ext uri="{FF2B5EF4-FFF2-40B4-BE49-F238E27FC236}">
                <a16:creationId xmlns:a16="http://schemas.microsoft.com/office/drawing/2014/main" id="{F8829CAD-1BA2-4ABA-AB60-54A49B138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52417" flipH="1">
            <a:off x="9047524" y="2486779"/>
            <a:ext cx="914400" cy="914400"/>
          </a:xfrm>
          <a:prstGeom prst="rect">
            <a:avLst/>
          </a:prstGeom>
        </p:spPr>
      </p:pic>
      <p:sp>
        <p:nvSpPr>
          <p:cNvPr id="44" name="TextBox 43">
            <a:extLst>
              <a:ext uri="{FF2B5EF4-FFF2-40B4-BE49-F238E27FC236}">
                <a16:creationId xmlns:a16="http://schemas.microsoft.com/office/drawing/2014/main" id="{1341F909-6BB2-443B-B87B-8BA8CBB6E4D3}"/>
              </a:ext>
            </a:extLst>
          </p:cNvPr>
          <p:cNvSpPr txBox="1"/>
          <p:nvPr/>
        </p:nvSpPr>
        <p:spPr>
          <a:xfrm>
            <a:off x="5540039" y="4734802"/>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sp>
        <p:nvSpPr>
          <p:cNvPr id="45" name="TextBox 44">
            <a:extLst>
              <a:ext uri="{FF2B5EF4-FFF2-40B4-BE49-F238E27FC236}">
                <a16:creationId xmlns:a16="http://schemas.microsoft.com/office/drawing/2014/main" id="{1F6F9F29-65FF-4883-BBFB-0A116A1D207C}"/>
              </a:ext>
            </a:extLst>
          </p:cNvPr>
          <p:cNvSpPr txBox="1"/>
          <p:nvPr/>
        </p:nvSpPr>
        <p:spPr>
          <a:xfrm>
            <a:off x="8969485" y="2120105"/>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spTree>
    <p:custDataLst>
      <p:tags r:id="rId1"/>
    </p:custDataLst>
    <p:extLst>
      <p:ext uri="{BB962C8B-B14F-4D97-AF65-F5344CB8AC3E}">
        <p14:creationId xmlns:p14="http://schemas.microsoft.com/office/powerpoint/2010/main" val="468292477"/>
      </p:ext>
    </p:extLst>
  </p:cSld>
  <p:clrMapOvr>
    <a:masterClrMapping/>
  </p:clrMapOvr>
  <mc:AlternateContent xmlns:mc="http://schemas.openxmlformats.org/markup-compatibility/2006" xmlns:p14="http://schemas.microsoft.com/office/powerpoint/2010/main">
    <mc:Choice Requires="p14">
      <p:transition p14:dur="0" advClick="0" advTm="22824"/>
    </mc:Choice>
    <mc:Fallback xmlns="">
      <p:transition advClick="0" advTm="228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p:bldP spid="43" grpId="0"/>
      <p:bldP spid="25" grpId="0"/>
      <p:bldP spid="32" grpId="0"/>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n-NO" dirty="0"/>
              <a:t>Advantages </a:t>
            </a:r>
            <a:r>
              <a:rPr lang="en-NO"/>
              <a:t>of </a:t>
            </a:r>
            <a:r>
              <a:rPr lang="es-ES"/>
              <a:t>using </a:t>
            </a:r>
            <a:r>
              <a:rPr lang="nb-NO"/>
              <a:t>i</a:t>
            </a:r>
            <a:r>
              <a:rPr lang="en-NO"/>
              <a:t>ndicators </a:t>
            </a:r>
            <a:endParaRPr lang="en-NO" dirty="0"/>
          </a:p>
        </p:txBody>
      </p:sp>
      <p:grpSp>
        <p:nvGrpSpPr>
          <p:cNvPr id="22" name="Group 21">
            <a:extLst>
              <a:ext uri="{FF2B5EF4-FFF2-40B4-BE49-F238E27FC236}">
                <a16:creationId xmlns:a16="http://schemas.microsoft.com/office/drawing/2014/main" id="{EA0717A0-50FB-4996-B1AE-0AE4DFF78BC9}"/>
              </a:ext>
            </a:extLst>
          </p:cNvPr>
          <p:cNvGrpSpPr/>
          <p:nvPr/>
        </p:nvGrpSpPr>
        <p:grpSpPr>
          <a:xfrm>
            <a:off x="5343097" y="2129423"/>
            <a:ext cx="1963763" cy="1166949"/>
            <a:chOff x="2165791" y="3190954"/>
            <a:chExt cx="1963763" cy="1166949"/>
          </a:xfrm>
        </p:grpSpPr>
        <p:grpSp>
          <p:nvGrpSpPr>
            <p:cNvPr id="122" name="Group 2">
              <a:extLst>
                <a:ext uri="{FF2B5EF4-FFF2-40B4-BE49-F238E27FC236}">
                  <a16:creationId xmlns:a16="http://schemas.microsoft.com/office/drawing/2014/main" id="{CDF6F430-1C3F-485B-9FF5-07DE31AE32F3}"/>
                </a:ext>
              </a:extLst>
            </p:cNvPr>
            <p:cNvGrpSpPr/>
            <p:nvPr/>
          </p:nvGrpSpPr>
          <p:grpSpPr>
            <a:xfrm>
              <a:off x="2165791" y="3190954"/>
              <a:ext cx="1020481" cy="999741"/>
              <a:chOff x="2307448" y="2161824"/>
              <a:chExt cx="7888121" cy="7727804"/>
            </a:xfrm>
            <a:noFill/>
          </p:grpSpPr>
          <p:sp>
            <p:nvSpPr>
              <p:cNvPr id="128" name="Free Form 3">
                <a:extLst>
                  <a:ext uri="{FF2B5EF4-FFF2-40B4-BE49-F238E27FC236}">
                    <a16:creationId xmlns:a16="http://schemas.microsoft.com/office/drawing/2014/main" id="{69E62A03-E3A4-4D53-88CE-7CEDD041C36E}"/>
                  </a:ext>
                </a:extLst>
              </p:cNvPr>
              <p:cNvSpPr/>
              <p:nvPr/>
            </p:nvSpPr>
            <p:spPr>
              <a:xfrm>
                <a:off x="7425831" y="3362957"/>
                <a:ext cx="1409982" cy="1399822"/>
              </a:xfrm>
              <a:custGeom>
                <a:avLst/>
                <a:gdLst/>
                <a:ahLst/>
                <a:cxnLst/>
                <a:rect l="0" t="0" r="0" b="0"/>
                <a:pathLst>
                  <a:path w="1409982" h="139982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29" name="Free Form 4">
                <a:extLst>
                  <a:ext uri="{FF2B5EF4-FFF2-40B4-BE49-F238E27FC236}">
                    <a16:creationId xmlns:a16="http://schemas.microsoft.com/office/drawing/2014/main" id="{202F2BAB-F18F-4188-A0C8-BE8BE9837F93}"/>
                  </a:ext>
                </a:extLst>
              </p:cNvPr>
              <p:cNvSpPr/>
              <p:nvPr/>
            </p:nvSpPr>
            <p:spPr>
              <a:xfrm>
                <a:off x="8578435" y="2161824"/>
                <a:ext cx="1591734" cy="1457396"/>
              </a:xfrm>
              <a:custGeom>
                <a:avLst/>
                <a:gdLst/>
                <a:ahLst/>
                <a:cxnLst/>
                <a:rect l="0" t="0" r="0" b="0"/>
                <a:pathLst>
                  <a:path w="1591733" h="1457395">
                    <a:moveTo>
                      <a:pt x="151259" y="1457395"/>
                    </a:moveTo>
                    <a:lnTo>
                      <a:pt x="0" y="1306124"/>
                    </a:lnTo>
                    <a:lnTo>
                      <a:pt x="1306113" y="0"/>
                    </a:lnTo>
                    <a:lnTo>
                      <a:pt x="1591733" y="16933"/>
                    </a:ln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30" name="Free Form 5">
                <a:extLst>
                  <a:ext uri="{FF2B5EF4-FFF2-40B4-BE49-F238E27FC236}">
                    <a16:creationId xmlns:a16="http://schemas.microsoft.com/office/drawing/2014/main" id="{A4E80CC6-B8B2-46DE-A28F-FA3F73F53E16}"/>
                  </a:ext>
                </a:extLst>
              </p:cNvPr>
              <p:cNvSpPr/>
              <p:nvPr/>
            </p:nvSpPr>
            <p:spPr>
              <a:xfrm>
                <a:off x="2307448" y="7841260"/>
                <a:ext cx="2041032" cy="2022968"/>
              </a:xfrm>
              <a:custGeom>
                <a:avLst/>
                <a:gdLst/>
                <a:ahLst/>
                <a:cxnLst/>
                <a:rect l="0" t="0" r="0" b="0"/>
                <a:pathLst>
                  <a:path w="2041031" h="2022968">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31" name="Free Form 6">
                <a:extLst>
                  <a:ext uri="{FF2B5EF4-FFF2-40B4-BE49-F238E27FC236}">
                    <a16:creationId xmlns:a16="http://schemas.microsoft.com/office/drawing/2014/main" id="{89CB699A-89C4-4EA0-AB5F-3604EE1708F6}"/>
                  </a:ext>
                </a:extLst>
              </p:cNvPr>
              <p:cNvSpPr/>
              <p:nvPr/>
            </p:nvSpPr>
            <p:spPr>
              <a:xfrm>
                <a:off x="4735684" y="4596832"/>
                <a:ext cx="2857218" cy="2858346"/>
              </a:xfrm>
              <a:custGeom>
                <a:avLst/>
                <a:gdLst/>
                <a:ahLst/>
                <a:cxnLst/>
                <a:rect l="0" t="0" r="0" b="0"/>
                <a:pathLst>
                  <a:path w="2857217" h="2858346">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32" name="Free Form 7">
                <a:extLst>
                  <a:ext uri="{FF2B5EF4-FFF2-40B4-BE49-F238E27FC236}">
                    <a16:creationId xmlns:a16="http://schemas.microsoft.com/office/drawing/2014/main" id="{57143C43-54F3-42AA-A00B-75D913D5B680}"/>
                  </a:ext>
                </a:extLst>
              </p:cNvPr>
              <p:cNvSpPr/>
              <p:nvPr/>
            </p:nvSpPr>
            <p:spPr>
              <a:xfrm>
                <a:off x="3110086" y="3944337"/>
                <a:ext cx="5135327" cy="5144347"/>
              </a:xfrm>
              <a:custGeom>
                <a:avLst/>
                <a:gdLst/>
                <a:ahLst/>
                <a:cxnLst/>
                <a:rect l="0" t="0" r="0" b="0"/>
                <a:pathLst>
                  <a:path w="5135326" h="514434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33" name="Free Form 8">
                <a:extLst>
                  <a:ext uri="{FF2B5EF4-FFF2-40B4-BE49-F238E27FC236}">
                    <a16:creationId xmlns:a16="http://schemas.microsoft.com/office/drawing/2014/main" id="{F7A6DBCA-F904-4F5D-B828-38D8C173DF63}"/>
                  </a:ext>
                </a:extLst>
              </p:cNvPr>
              <p:cNvSpPr/>
              <p:nvPr/>
            </p:nvSpPr>
            <p:spPr>
              <a:xfrm>
                <a:off x="6528366" y="5361093"/>
                <a:ext cx="583636" cy="583635"/>
              </a:xfrm>
              <a:custGeom>
                <a:avLst/>
                <a:gdLst/>
                <a:ahLst/>
                <a:cxnLst/>
                <a:rect l="0" t="0" r="0" b="0"/>
                <a:pathLst>
                  <a:path w="583635" h="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grpSp>
        <p:sp>
          <p:nvSpPr>
            <p:cNvPr id="134" name="TextBox 133">
              <a:extLst>
                <a:ext uri="{FF2B5EF4-FFF2-40B4-BE49-F238E27FC236}">
                  <a16:creationId xmlns:a16="http://schemas.microsoft.com/office/drawing/2014/main" id="{94F54B9A-0697-4305-9F3D-299D56AFACA6}"/>
                </a:ext>
              </a:extLst>
            </p:cNvPr>
            <p:cNvSpPr txBox="1"/>
            <p:nvPr/>
          </p:nvSpPr>
          <p:spPr>
            <a:xfrm>
              <a:off x="2979587" y="3434573"/>
              <a:ext cx="1149967" cy="923330"/>
            </a:xfrm>
            <a:prstGeom prst="rect">
              <a:avLst/>
            </a:prstGeom>
            <a:noFill/>
          </p:spPr>
          <p:txBody>
            <a:bodyPr wrap="square" rtlCol="0">
              <a:spAutoFit/>
            </a:bodyPr>
            <a:lstStyle/>
            <a:p>
              <a:pPr algn="l">
                <a:buClr>
                  <a:srgbClr val="008CCF"/>
                </a:buClr>
              </a:pPr>
              <a:r>
                <a:rPr lang="nb-NO" sz="5400" b="1" dirty="0"/>
                <a:t> %</a:t>
              </a:r>
              <a:endParaRPr lang="en-US" sz="5400" b="1" dirty="0"/>
            </a:p>
          </p:txBody>
        </p:sp>
      </p:grpSp>
      <p:pic>
        <p:nvPicPr>
          <p:cNvPr id="67" name="Graphic 66" descr="Woman with solid fill">
            <a:extLst>
              <a:ext uri="{FF2B5EF4-FFF2-40B4-BE49-F238E27FC236}">
                <a16:creationId xmlns:a16="http://schemas.microsoft.com/office/drawing/2014/main" id="{28C2BF01-1304-4848-9666-3B0B93448C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360122"/>
            <a:ext cx="467131" cy="467131"/>
          </a:xfrm>
          <a:prstGeom prst="rect">
            <a:avLst/>
          </a:prstGeom>
        </p:spPr>
      </p:pic>
      <p:pic>
        <p:nvPicPr>
          <p:cNvPr id="68" name="Graphic 67" descr="Man with solid fill">
            <a:extLst>
              <a:ext uri="{FF2B5EF4-FFF2-40B4-BE49-F238E27FC236}">
                <a16:creationId xmlns:a16="http://schemas.microsoft.com/office/drawing/2014/main" id="{7AB5682D-7E40-4576-8817-CFF1837DC3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360122"/>
            <a:ext cx="467131" cy="467131"/>
          </a:xfrm>
          <a:prstGeom prst="rect">
            <a:avLst/>
          </a:prstGeom>
        </p:spPr>
      </p:pic>
      <p:pic>
        <p:nvPicPr>
          <p:cNvPr id="69" name="Graphic 68" descr="Woman with solid fill">
            <a:extLst>
              <a:ext uri="{FF2B5EF4-FFF2-40B4-BE49-F238E27FC236}">
                <a16:creationId xmlns:a16="http://schemas.microsoft.com/office/drawing/2014/main" id="{98E46E59-1211-453F-8CBE-3E5C72ED33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360122"/>
            <a:ext cx="467131" cy="467131"/>
          </a:xfrm>
          <a:prstGeom prst="rect">
            <a:avLst/>
          </a:prstGeom>
        </p:spPr>
      </p:pic>
      <p:pic>
        <p:nvPicPr>
          <p:cNvPr id="70" name="Graphic 69" descr="Man with solid fill">
            <a:extLst>
              <a:ext uri="{FF2B5EF4-FFF2-40B4-BE49-F238E27FC236}">
                <a16:creationId xmlns:a16="http://schemas.microsoft.com/office/drawing/2014/main" id="{376D7DB6-29F7-41A4-982D-EA9338ADC8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360122"/>
            <a:ext cx="467131" cy="467131"/>
          </a:xfrm>
          <a:prstGeom prst="rect">
            <a:avLst/>
          </a:prstGeom>
        </p:spPr>
      </p:pic>
      <p:pic>
        <p:nvPicPr>
          <p:cNvPr id="71" name="Graphic 70" descr="Woman with solid fill">
            <a:extLst>
              <a:ext uri="{FF2B5EF4-FFF2-40B4-BE49-F238E27FC236}">
                <a16:creationId xmlns:a16="http://schemas.microsoft.com/office/drawing/2014/main" id="{94617377-22CB-4AE6-B407-231C33C83B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360122"/>
            <a:ext cx="467131" cy="467131"/>
          </a:xfrm>
          <a:prstGeom prst="rect">
            <a:avLst/>
          </a:prstGeom>
        </p:spPr>
      </p:pic>
      <p:pic>
        <p:nvPicPr>
          <p:cNvPr id="72" name="Graphic 71" descr="Man with solid fill">
            <a:extLst>
              <a:ext uri="{FF2B5EF4-FFF2-40B4-BE49-F238E27FC236}">
                <a16:creationId xmlns:a16="http://schemas.microsoft.com/office/drawing/2014/main" id="{1D6E190C-35C1-4DBB-90BD-23171BF95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0349" y="2360122"/>
            <a:ext cx="467131" cy="467131"/>
          </a:xfrm>
          <a:prstGeom prst="rect">
            <a:avLst/>
          </a:prstGeom>
        </p:spPr>
      </p:pic>
      <p:pic>
        <p:nvPicPr>
          <p:cNvPr id="73" name="Graphic 72" descr="Woman with solid fill">
            <a:extLst>
              <a:ext uri="{FF2B5EF4-FFF2-40B4-BE49-F238E27FC236}">
                <a16:creationId xmlns:a16="http://schemas.microsoft.com/office/drawing/2014/main" id="{42856FAC-BAA5-45BE-B83E-758B85728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6838" y="2360122"/>
            <a:ext cx="467131" cy="467131"/>
          </a:xfrm>
          <a:prstGeom prst="rect">
            <a:avLst/>
          </a:prstGeom>
        </p:spPr>
      </p:pic>
      <p:pic>
        <p:nvPicPr>
          <p:cNvPr id="74" name="Graphic 73" descr="Man with solid fill">
            <a:extLst>
              <a:ext uri="{FF2B5EF4-FFF2-40B4-BE49-F238E27FC236}">
                <a16:creationId xmlns:a16="http://schemas.microsoft.com/office/drawing/2014/main" id="{C92CBF92-155B-41E6-A81E-1505DF5BEC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327" y="2360122"/>
            <a:ext cx="467131" cy="467131"/>
          </a:xfrm>
          <a:prstGeom prst="rect">
            <a:avLst/>
          </a:prstGeom>
        </p:spPr>
      </p:pic>
      <p:pic>
        <p:nvPicPr>
          <p:cNvPr id="75" name="Graphic 74" descr="Woman with solid fill">
            <a:extLst>
              <a:ext uri="{FF2B5EF4-FFF2-40B4-BE49-F238E27FC236}">
                <a16:creationId xmlns:a16="http://schemas.microsoft.com/office/drawing/2014/main" id="{5CF736C0-A152-4869-8BBC-3BF73C2CC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9816" y="2360122"/>
            <a:ext cx="467131" cy="467131"/>
          </a:xfrm>
          <a:prstGeom prst="rect">
            <a:avLst/>
          </a:prstGeom>
        </p:spPr>
      </p:pic>
      <p:pic>
        <p:nvPicPr>
          <p:cNvPr id="76" name="Graphic 75" descr="Man with solid fill">
            <a:extLst>
              <a:ext uri="{FF2B5EF4-FFF2-40B4-BE49-F238E27FC236}">
                <a16:creationId xmlns:a16="http://schemas.microsoft.com/office/drawing/2014/main" id="{C7DD93A4-75BF-4B23-A5C6-161CCCCCD1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6301" y="2360122"/>
            <a:ext cx="467131" cy="467131"/>
          </a:xfrm>
          <a:prstGeom prst="rect">
            <a:avLst/>
          </a:prstGeom>
        </p:spPr>
      </p:pic>
      <p:pic>
        <p:nvPicPr>
          <p:cNvPr id="77" name="Graphic 76" descr="Woman with solid fill">
            <a:extLst>
              <a:ext uri="{FF2B5EF4-FFF2-40B4-BE49-F238E27FC236}">
                <a16:creationId xmlns:a16="http://schemas.microsoft.com/office/drawing/2014/main" id="{31ABF4D2-53D8-42F5-8751-E65901D58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829241"/>
            <a:ext cx="467131" cy="467131"/>
          </a:xfrm>
          <a:prstGeom prst="rect">
            <a:avLst/>
          </a:prstGeom>
        </p:spPr>
      </p:pic>
      <p:pic>
        <p:nvPicPr>
          <p:cNvPr id="78" name="Graphic 77" descr="Man with solid fill">
            <a:extLst>
              <a:ext uri="{FF2B5EF4-FFF2-40B4-BE49-F238E27FC236}">
                <a16:creationId xmlns:a16="http://schemas.microsoft.com/office/drawing/2014/main" id="{EA766D04-7749-4562-8639-7D6EC29CD7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829241"/>
            <a:ext cx="467131" cy="467131"/>
          </a:xfrm>
          <a:prstGeom prst="rect">
            <a:avLst/>
          </a:prstGeom>
        </p:spPr>
      </p:pic>
      <p:pic>
        <p:nvPicPr>
          <p:cNvPr id="79" name="Graphic 78" descr="Woman with solid fill">
            <a:extLst>
              <a:ext uri="{FF2B5EF4-FFF2-40B4-BE49-F238E27FC236}">
                <a16:creationId xmlns:a16="http://schemas.microsoft.com/office/drawing/2014/main" id="{50E6B3D6-1A47-4210-807F-7D8E033DD4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829241"/>
            <a:ext cx="467131" cy="467131"/>
          </a:xfrm>
          <a:prstGeom prst="rect">
            <a:avLst/>
          </a:prstGeom>
        </p:spPr>
      </p:pic>
      <p:pic>
        <p:nvPicPr>
          <p:cNvPr id="80" name="Graphic 79" descr="Man with solid fill">
            <a:extLst>
              <a:ext uri="{FF2B5EF4-FFF2-40B4-BE49-F238E27FC236}">
                <a16:creationId xmlns:a16="http://schemas.microsoft.com/office/drawing/2014/main" id="{665131AA-B725-43CB-A224-1CBB74BC87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829241"/>
            <a:ext cx="467131" cy="467131"/>
          </a:xfrm>
          <a:prstGeom prst="rect">
            <a:avLst/>
          </a:prstGeom>
        </p:spPr>
      </p:pic>
      <p:pic>
        <p:nvPicPr>
          <p:cNvPr id="81" name="Graphic 80" descr="Woman with solid fill">
            <a:extLst>
              <a:ext uri="{FF2B5EF4-FFF2-40B4-BE49-F238E27FC236}">
                <a16:creationId xmlns:a16="http://schemas.microsoft.com/office/drawing/2014/main" id="{8AB21D91-D7DF-46A8-AD6D-C037CE9BC4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829241"/>
            <a:ext cx="467131" cy="467131"/>
          </a:xfrm>
          <a:prstGeom prst="rect">
            <a:avLst/>
          </a:prstGeom>
        </p:spPr>
      </p:pic>
      <p:pic>
        <p:nvPicPr>
          <p:cNvPr id="82" name="Graphic 81" descr="Man with solid fill">
            <a:extLst>
              <a:ext uri="{FF2B5EF4-FFF2-40B4-BE49-F238E27FC236}">
                <a16:creationId xmlns:a16="http://schemas.microsoft.com/office/drawing/2014/main" id="{CD44EBA4-7747-4D7B-AA31-3632A5F92D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0349" y="2829241"/>
            <a:ext cx="467131" cy="467131"/>
          </a:xfrm>
          <a:prstGeom prst="rect">
            <a:avLst/>
          </a:prstGeom>
        </p:spPr>
      </p:pic>
      <p:pic>
        <p:nvPicPr>
          <p:cNvPr id="83" name="Graphic 82" descr="Woman with solid fill">
            <a:extLst>
              <a:ext uri="{FF2B5EF4-FFF2-40B4-BE49-F238E27FC236}">
                <a16:creationId xmlns:a16="http://schemas.microsoft.com/office/drawing/2014/main" id="{92B0E2E6-4564-4706-96D8-B5D59D329F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46838" y="2829241"/>
            <a:ext cx="467131" cy="467131"/>
          </a:xfrm>
          <a:prstGeom prst="rect">
            <a:avLst/>
          </a:prstGeom>
        </p:spPr>
      </p:pic>
      <p:pic>
        <p:nvPicPr>
          <p:cNvPr id="84" name="Graphic 83" descr="Man with solid fill">
            <a:extLst>
              <a:ext uri="{FF2B5EF4-FFF2-40B4-BE49-F238E27FC236}">
                <a16:creationId xmlns:a16="http://schemas.microsoft.com/office/drawing/2014/main" id="{EF4078A8-6B08-4909-BC1D-1D82CB8459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93327" y="2829241"/>
            <a:ext cx="467131" cy="467131"/>
          </a:xfrm>
          <a:prstGeom prst="rect">
            <a:avLst/>
          </a:prstGeom>
        </p:spPr>
      </p:pic>
      <p:pic>
        <p:nvPicPr>
          <p:cNvPr id="85" name="Graphic 84" descr="Woman with solid fill">
            <a:extLst>
              <a:ext uri="{FF2B5EF4-FFF2-40B4-BE49-F238E27FC236}">
                <a16:creationId xmlns:a16="http://schemas.microsoft.com/office/drawing/2014/main" id="{EB873BCD-2EEB-4C74-8605-50E33D5ED9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9816" y="2829241"/>
            <a:ext cx="467131" cy="467131"/>
          </a:xfrm>
          <a:prstGeom prst="rect">
            <a:avLst/>
          </a:prstGeom>
        </p:spPr>
      </p:pic>
      <p:pic>
        <p:nvPicPr>
          <p:cNvPr id="86" name="Graphic 85" descr="Man with solid fill">
            <a:extLst>
              <a:ext uri="{FF2B5EF4-FFF2-40B4-BE49-F238E27FC236}">
                <a16:creationId xmlns:a16="http://schemas.microsoft.com/office/drawing/2014/main" id="{35110DE3-197B-4BB6-A308-8C6424AC3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6301" y="2829241"/>
            <a:ext cx="467131" cy="467131"/>
          </a:xfrm>
          <a:prstGeom prst="rect">
            <a:avLst/>
          </a:prstGeom>
        </p:spPr>
      </p:pic>
      <p:pic>
        <p:nvPicPr>
          <p:cNvPr id="87" name="Graphic 86" descr="Woman with solid fill">
            <a:extLst>
              <a:ext uri="{FF2B5EF4-FFF2-40B4-BE49-F238E27FC236}">
                <a16:creationId xmlns:a16="http://schemas.microsoft.com/office/drawing/2014/main" id="{C32560F5-31DA-4764-A5D0-BE908D6E1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358134"/>
            <a:ext cx="467131" cy="467131"/>
          </a:xfrm>
          <a:prstGeom prst="rect">
            <a:avLst/>
          </a:prstGeom>
        </p:spPr>
      </p:pic>
      <p:pic>
        <p:nvPicPr>
          <p:cNvPr id="88" name="Graphic 87" descr="Man with solid fill">
            <a:extLst>
              <a:ext uri="{FF2B5EF4-FFF2-40B4-BE49-F238E27FC236}">
                <a16:creationId xmlns:a16="http://schemas.microsoft.com/office/drawing/2014/main" id="{6FF80596-A309-4BBD-B1CD-5E2950735B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358134"/>
            <a:ext cx="467131" cy="467131"/>
          </a:xfrm>
          <a:prstGeom prst="rect">
            <a:avLst/>
          </a:prstGeom>
        </p:spPr>
      </p:pic>
      <p:pic>
        <p:nvPicPr>
          <p:cNvPr id="89" name="Graphic 88" descr="Woman with solid fill">
            <a:extLst>
              <a:ext uri="{FF2B5EF4-FFF2-40B4-BE49-F238E27FC236}">
                <a16:creationId xmlns:a16="http://schemas.microsoft.com/office/drawing/2014/main" id="{CBC58F43-961B-4D34-8E84-D54315002D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358134"/>
            <a:ext cx="467131" cy="467131"/>
          </a:xfrm>
          <a:prstGeom prst="rect">
            <a:avLst/>
          </a:prstGeom>
        </p:spPr>
      </p:pic>
      <p:pic>
        <p:nvPicPr>
          <p:cNvPr id="90" name="Graphic 89" descr="Man with solid fill">
            <a:extLst>
              <a:ext uri="{FF2B5EF4-FFF2-40B4-BE49-F238E27FC236}">
                <a16:creationId xmlns:a16="http://schemas.microsoft.com/office/drawing/2014/main" id="{55DFF947-FBDB-4218-8D7A-F182F98AA0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358134"/>
            <a:ext cx="467131" cy="467131"/>
          </a:xfrm>
          <a:prstGeom prst="rect">
            <a:avLst/>
          </a:prstGeom>
        </p:spPr>
      </p:pic>
      <p:pic>
        <p:nvPicPr>
          <p:cNvPr id="91" name="Graphic 90" descr="Woman with solid fill">
            <a:extLst>
              <a:ext uri="{FF2B5EF4-FFF2-40B4-BE49-F238E27FC236}">
                <a16:creationId xmlns:a16="http://schemas.microsoft.com/office/drawing/2014/main" id="{378914D7-0957-44DC-BBDB-05FEB608DE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358134"/>
            <a:ext cx="467131" cy="467131"/>
          </a:xfrm>
          <a:prstGeom prst="rect">
            <a:avLst/>
          </a:prstGeom>
        </p:spPr>
      </p:pic>
      <p:pic>
        <p:nvPicPr>
          <p:cNvPr id="92" name="Graphic 91" descr="Man with solid fill">
            <a:extLst>
              <a:ext uri="{FF2B5EF4-FFF2-40B4-BE49-F238E27FC236}">
                <a16:creationId xmlns:a16="http://schemas.microsoft.com/office/drawing/2014/main" id="{AF2127A6-6F4B-4524-8D0A-75B5C14920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358134"/>
            <a:ext cx="467131" cy="467131"/>
          </a:xfrm>
          <a:prstGeom prst="rect">
            <a:avLst/>
          </a:prstGeom>
        </p:spPr>
      </p:pic>
      <p:pic>
        <p:nvPicPr>
          <p:cNvPr id="93" name="Graphic 92" descr="Woman with solid fill">
            <a:extLst>
              <a:ext uri="{FF2B5EF4-FFF2-40B4-BE49-F238E27FC236}">
                <a16:creationId xmlns:a16="http://schemas.microsoft.com/office/drawing/2014/main" id="{D7CCA481-005A-462D-B0E5-7ACF38383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358134"/>
            <a:ext cx="467131" cy="467131"/>
          </a:xfrm>
          <a:prstGeom prst="rect">
            <a:avLst/>
          </a:prstGeom>
        </p:spPr>
      </p:pic>
      <p:pic>
        <p:nvPicPr>
          <p:cNvPr id="94" name="Graphic 93" descr="Man with solid fill">
            <a:extLst>
              <a:ext uri="{FF2B5EF4-FFF2-40B4-BE49-F238E27FC236}">
                <a16:creationId xmlns:a16="http://schemas.microsoft.com/office/drawing/2014/main" id="{B8A0A026-CE74-4432-805A-AF244516D3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358134"/>
            <a:ext cx="467131" cy="467131"/>
          </a:xfrm>
          <a:prstGeom prst="rect">
            <a:avLst/>
          </a:prstGeom>
        </p:spPr>
      </p:pic>
      <p:pic>
        <p:nvPicPr>
          <p:cNvPr id="95" name="Graphic 94" descr="Woman with solid fill">
            <a:extLst>
              <a:ext uri="{FF2B5EF4-FFF2-40B4-BE49-F238E27FC236}">
                <a16:creationId xmlns:a16="http://schemas.microsoft.com/office/drawing/2014/main" id="{4E28F733-6CA4-4259-B992-55A1B0FE4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358134"/>
            <a:ext cx="467131" cy="467131"/>
          </a:xfrm>
          <a:prstGeom prst="rect">
            <a:avLst/>
          </a:prstGeom>
        </p:spPr>
      </p:pic>
      <p:pic>
        <p:nvPicPr>
          <p:cNvPr id="96" name="Graphic 95" descr="Man with solid fill">
            <a:extLst>
              <a:ext uri="{FF2B5EF4-FFF2-40B4-BE49-F238E27FC236}">
                <a16:creationId xmlns:a16="http://schemas.microsoft.com/office/drawing/2014/main" id="{157C7EAB-7775-4299-841D-89B6C00137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358134"/>
            <a:ext cx="467131" cy="467131"/>
          </a:xfrm>
          <a:prstGeom prst="rect">
            <a:avLst/>
          </a:prstGeom>
        </p:spPr>
      </p:pic>
      <p:pic>
        <p:nvPicPr>
          <p:cNvPr id="97" name="Graphic 96" descr="Woman with solid fill">
            <a:extLst>
              <a:ext uri="{FF2B5EF4-FFF2-40B4-BE49-F238E27FC236}">
                <a16:creationId xmlns:a16="http://schemas.microsoft.com/office/drawing/2014/main" id="{E1F24E07-9D84-4E77-B1D6-87E207D755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827253"/>
            <a:ext cx="467131" cy="467131"/>
          </a:xfrm>
          <a:prstGeom prst="rect">
            <a:avLst/>
          </a:prstGeom>
        </p:spPr>
      </p:pic>
      <p:pic>
        <p:nvPicPr>
          <p:cNvPr id="98" name="Graphic 97" descr="Man with solid fill">
            <a:extLst>
              <a:ext uri="{FF2B5EF4-FFF2-40B4-BE49-F238E27FC236}">
                <a16:creationId xmlns:a16="http://schemas.microsoft.com/office/drawing/2014/main" id="{420CE08C-6B4C-4FE6-8BEF-7BF8923C88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827253"/>
            <a:ext cx="467131" cy="467131"/>
          </a:xfrm>
          <a:prstGeom prst="rect">
            <a:avLst/>
          </a:prstGeom>
        </p:spPr>
      </p:pic>
      <p:pic>
        <p:nvPicPr>
          <p:cNvPr id="99" name="Graphic 98" descr="Woman with solid fill">
            <a:extLst>
              <a:ext uri="{FF2B5EF4-FFF2-40B4-BE49-F238E27FC236}">
                <a16:creationId xmlns:a16="http://schemas.microsoft.com/office/drawing/2014/main" id="{32DFAD14-246A-42DC-8B0A-3B2A3EB7F3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827253"/>
            <a:ext cx="467131" cy="467131"/>
          </a:xfrm>
          <a:prstGeom prst="rect">
            <a:avLst/>
          </a:prstGeom>
        </p:spPr>
      </p:pic>
      <p:pic>
        <p:nvPicPr>
          <p:cNvPr id="100" name="Graphic 99" descr="Man with solid fill">
            <a:extLst>
              <a:ext uri="{FF2B5EF4-FFF2-40B4-BE49-F238E27FC236}">
                <a16:creationId xmlns:a16="http://schemas.microsoft.com/office/drawing/2014/main" id="{E6333FF2-18D0-4ACB-874E-FAB5976B1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827253"/>
            <a:ext cx="467131" cy="467131"/>
          </a:xfrm>
          <a:prstGeom prst="rect">
            <a:avLst/>
          </a:prstGeom>
        </p:spPr>
      </p:pic>
      <p:pic>
        <p:nvPicPr>
          <p:cNvPr id="101" name="Graphic 100" descr="Woman with solid fill">
            <a:extLst>
              <a:ext uri="{FF2B5EF4-FFF2-40B4-BE49-F238E27FC236}">
                <a16:creationId xmlns:a16="http://schemas.microsoft.com/office/drawing/2014/main" id="{30F5FCD8-3D15-4DD7-922A-8F277EB07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827253"/>
            <a:ext cx="467131" cy="467131"/>
          </a:xfrm>
          <a:prstGeom prst="rect">
            <a:avLst/>
          </a:prstGeom>
        </p:spPr>
      </p:pic>
      <p:pic>
        <p:nvPicPr>
          <p:cNvPr id="102" name="Graphic 101" descr="Man with solid fill">
            <a:extLst>
              <a:ext uri="{FF2B5EF4-FFF2-40B4-BE49-F238E27FC236}">
                <a16:creationId xmlns:a16="http://schemas.microsoft.com/office/drawing/2014/main" id="{5639325E-8A7E-4EEA-86A4-113D2EEE4E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827253"/>
            <a:ext cx="467131" cy="467131"/>
          </a:xfrm>
          <a:prstGeom prst="rect">
            <a:avLst/>
          </a:prstGeom>
        </p:spPr>
      </p:pic>
      <p:pic>
        <p:nvPicPr>
          <p:cNvPr id="103" name="Graphic 102" descr="Woman with solid fill">
            <a:extLst>
              <a:ext uri="{FF2B5EF4-FFF2-40B4-BE49-F238E27FC236}">
                <a16:creationId xmlns:a16="http://schemas.microsoft.com/office/drawing/2014/main" id="{B05EB0FC-D715-4E17-A284-EC743441BA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827253"/>
            <a:ext cx="467131" cy="467131"/>
          </a:xfrm>
          <a:prstGeom prst="rect">
            <a:avLst/>
          </a:prstGeom>
        </p:spPr>
      </p:pic>
      <p:pic>
        <p:nvPicPr>
          <p:cNvPr id="104" name="Graphic 103" descr="Man with solid fill">
            <a:extLst>
              <a:ext uri="{FF2B5EF4-FFF2-40B4-BE49-F238E27FC236}">
                <a16:creationId xmlns:a16="http://schemas.microsoft.com/office/drawing/2014/main" id="{45C60455-62D5-4599-8940-FABE2668EC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827253"/>
            <a:ext cx="467131" cy="467131"/>
          </a:xfrm>
          <a:prstGeom prst="rect">
            <a:avLst/>
          </a:prstGeom>
        </p:spPr>
      </p:pic>
      <p:pic>
        <p:nvPicPr>
          <p:cNvPr id="105" name="Graphic 104" descr="Woman with solid fill">
            <a:extLst>
              <a:ext uri="{FF2B5EF4-FFF2-40B4-BE49-F238E27FC236}">
                <a16:creationId xmlns:a16="http://schemas.microsoft.com/office/drawing/2014/main" id="{DAC71AFC-0D14-446A-AD22-320F03D92E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827253"/>
            <a:ext cx="467131" cy="467131"/>
          </a:xfrm>
          <a:prstGeom prst="rect">
            <a:avLst/>
          </a:prstGeom>
        </p:spPr>
      </p:pic>
      <p:pic>
        <p:nvPicPr>
          <p:cNvPr id="106" name="Graphic 105" descr="Man with solid fill">
            <a:extLst>
              <a:ext uri="{FF2B5EF4-FFF2-40B4-BE49-F238E27FC236}">
                <a16:creationId xmlns:a16="http://schemas.microsoft.com/office/drawing/2014/main" id="{8F2F57E3-60B3-41F9-8CD8-29E0301587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827253"/>
            <a:ext cx="467131" cy="467131"/>
          </a:xfrm>
          <a:prstGeom prst="rect">
            <a:avLst/>
          </a:prstGeom>
        </p:spPr>
      </p:pic>
      <p:sp>
        <p:nvSpPr>
          <p:cNvPr id="20" name="TextBox 19">
            <a:extLst>
              <a:ext uri="{FF2B5EF4-FFF2-40B4-BE49-F238E27FC236}">
                <a16:creationId xmlns:a16="http://schemas.microsoft.com/office/drawing/2014/main" id="{D192BCAD-2BC0-48D3-9A19-67317F2ABFD8}"/>
              </a:ext>
            </a:extLst>
          </p:cNvPr>
          <p:cNvSpPr txBox="1"/>
          <p:nvPr/>
        </p:nvSpPr>
        <p:spPr>
          <a:xfrm>
            <a:off x="2156227" y="3583769"/>
            <a:ext cx="7002018" cy="461665"/>
          </a:xfrm>
          <a:prstGeom prst="rect">
            <a:avLst/>
          </a:prstGeom>
          <a:noFill/>
        </p:spPr>
        <p:txBody>
          <a:bodyPr wrap="square" rtlCol="0">
            <a:spAutoFit/>
          </a:bodyPr>
          <a:lstStyle/>
          <a:p>
            <a:pPr algn="l">
              <a:buClr>
                <a:srgbClr val="008CCF"/>
              </a:buClr>
            </a:pPr>
            <a:r>
              <a:rPr lang="es-ES" sz="2400"/>
              <a:t>Enables comparison of health performance:</a:t>
            </a:r>
          </a:p>
        </p:txBody>
      </p:sp>
      <p:sp>
        <p:nvSpPr>
          <p:cNvPr id="108" name="TextBox 107">
            <a:extLst>
              <a:ext uri="{FF2B5EF4-FFF2-40B4-BE49-F238E27FC236}">
                <a16:creationId xmlns:a16="http://schemas.microsoft.com/office/drawing/2014/main" id="{1139B12A-E6CA-4DAC-87FC-84CDB4172C03}"/>
              </a:ext>
            </a:extLst>
          </p:cNvPr>
          <p:cNvSpPr txBox="1"/>
          <p:nvPr/>
        </p:nvSpPr>
        <p:spPr>
          <a:xfrm>
            <a:off x="3379775" y="4224223"/>
            <a:ext cx="7002018"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Across geographical areas</a:t>
            </a:r>
          </a:p>
        </p:txBody>
      </p:sp>
      <p:sp>
        <p:nvSpPr>
          <p:cNvPr id="109" name="TextBox 108">
            <a:extLst>
              <a:ext uri="{FF2B5EF4-FFF2-40B4-BE49-F238E27FC236}">
                <a16:creationId xmlns:a16="http://schemas.microsoft.com/office/drawing/2014/main" id="{2F6F3748-F479-466C-A62F-C66B313DF1E4}"/>
              </a:ext>
            </a:extLst>
          </p:cNvPr>
          <p:cNvSpPr txBox="1"/>
          <p:nvPr/>
        </p:nvSpPr>
        <p:spPr>
          <a:xfrm>
            <a:off x="3379775" y="4717905"/>
            <a:ext cx="7002018"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s-ES" sz="2400"/>
              <a:t>With different population sizes</a:t>
            </a:r>
          </a:p>
        </p:txBody>
      </p:sp>
      <p:pic>
        <p:nvPicPr>
          <p:cNvPr id="55" name="Graphic 54" descr="Woman with solid fill">
            <a:extLst>
              <a:ext uri="{FF2B5EF4-FFF2-40B4-BE49-F238E27FC236}">
                <a16:creationId xmlns:a16="http://schemas.microsoft.com/office/drawing/2014/main" id="{21B697D2-6411-4514-A5BD-521077185A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1723" y="1873337"/>
            <a:ext cx="467131" cy="467131"/>
          </a:xfrm>
          <a:prstGeom prst="rect">
            <a:avLst/>
          </a:prstGeom>
        </p:spPr>
      </p:pic>
      <p:pic>
        <p:nvPicPr>
          <p:cNvPr id="56" name="Graphic 55" descr="Man with solid fill">
            <a:extLst>
              <a:ext uri="{FF2B5EF4-FFF2-40B4-BE49-F238E27FC236}">
                <a16:creationId xmlns:a16="http://schemas.microsoft.com/office/drawing/2014/main" id="{960A667D-594F-441C-9418-541FA6FDA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8212" y="1873337"/>
            <a:ext cx="467131" cy="467131"/>
          </a:xfrm>
          <a:prstGeom prst="rect">
            <a:avLst/>
          </a:prstGeom>
        </p:spPr>
      </p:pic>
      <p:pic>
        <p:nvPicPr>
          <p:cNvPr id="57" name="Graphic 56" descr="Woman with solid fill">
            <a:extLst>
              <a:ext uri="{FF2B5EF4-FFF2-40B4-BE49-F238E27FC236}">
                <a16:creationId xmlns:a16="http://schemas.microsoft.com/office/drawing/2014/main" id="{4DB6200D-5F48-468F-A973-49FB0006D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4701" y="1873337"/>
            <a:ext cx="467131" cy="467131"/>
          </a:xfrm>
          <a:prstGeom prst="rect">
            <a:avLst/>
          </a:prstGeom>
        </p:spPr>
      </p:pic>
      <p:pic>
        <p:nvPicPr>
          <p:cNvPr id="58" name="Graphic 57" descr="Man with solid fill">
            <a:extLst>
              <a:ext uri="{FF2B5EF4-FFF2-40B4-BE49-F238E27FC236}">
                <a16:creationId xmlns:a16="http://schemas.microsoft.com/office/drawing/2014/main" id="{E7FC0A8E-A60A-4674-9FBE-51111FD7A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1190" y="1873337"/>
            <a:ext cx="467131" cy="467131"/>
          </a:xfrm>
          <a:prstGeom prst="rect">
            <a:avLst/>
          </a:prstGeom>
        </p:spPr>
      </p:pic>
      <p:pic>
        <p:nvPicPr>
          <p:cNvPr id="59" name="Graphic 58" descr="Woman with solid fill">
            <a:extLst>
              <a:ext uri="{FF2B5EF4-FFF2-40B4-BE49-F238E27FC236}">
                <a16:creationId xmlns:a16="http://schemas.microsoft.com/office/drawing/2014/main" id="{B7E96B0A-04C6-4387-BE7E-B6AEEC63F5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679" y="1873337"/>
            <a:ext cx="467131" cy="467131"/>
          </a:xfrm>
          <a:prstGeom prst="rect">
            <a:avLst/>
          </a:prstGeom>
        </p:spPr>
      </p:pic>
      <p:pic>
        <p:nvPicPr>
          <p:cNvPr id="60" name="Graphic 59" descr="Man with solid fill">
            <a:extLst>
              <a:ext uri="{FF2B5EF4-FFF2-40B4-BE49-F238E27FC236}">
                <a16:creationId xmlns:a16="http://schemas.microsoft.com/office/drawing/2014/main" id="{BD2F87A6-B651-4FBF-B6F2-7D211A264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168" y="1873337"/>
            <a:ext cx="467131" cy="467131"/>
          </a:xfrm>
          <a:prstGeom prst="rect">
            <a:avLst/>
          </a:prstGeom>
        </p:spPr>
      </p:pic>
      <p:pic>
        <p:nvPicPr>
          <p:cNvPr id="61" name="Graphic 60" descr="Woman with solid fill">
            <a:extLst>
              <a:ext uri="{FF2B5EF4-FFF2-40B4-BE49-F238E27FC236}">
                <a16:creationId xmlns:a16="http://schemas.microsoft.com/office/drawing/2014/main" id="{3BE0201C-DE9A-40DB-8D5B-BE006EE78B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657" y="1873337"/>
            <a:ext cx="467131" cy="467131"/>
          </a:xfrm>
          <a:prstGeom prst="rect">
            <a:avLst/>
          </a:prstGeom>
        </p:spPr>
      </p:pic>
      <p:pic>
        <p:nvPicPr>
          <p:cNvPr id="62" name="Graphic 61" descr="Man with solid fill">
            <a:extLst>
              <a:ext uri="{FF2B5EF4-FFF2-40B4-BE49-F238E27FC236}">
                <a16:creationId xmlns:a16="http://schemas.microsoft.com/office/drawing/2014/main" id="{9669EF6A-3E3C-4024-8CA1-F18858453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7146" y="1873337"/>
            <a:ext cx="467131" cy="467131"/>
          </a:xfrm>
          <a:prstGeom prst="rect">
            <a:avLst/>
          </a:prstGeom>
        </p:spPr>
      </p:pic>
      <p:pic>
        <p:nvPicPr>
          <p:cNvPr id="63" name="Graphic 62" descr="Woman with solid fill">
            <a:extLst>
              <a:ext uri="{FF2B5EF4-FFF2-40B4-BE49-F238E27FC236}">
                <a16:creationId xmlns:a16="http://schemas.microsoft.com/office/drawing/2014/main" id="{9CF95437-F938-4B33-A26B-F61571CB1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3635" y="1873337"/>
            <a:ext cx="467131" cy="467131"/>
          </a:xfrm>
          <a:prstGeom prst="rect">
            <a:avLst/>
          </a:prstGeom>
        </p:spPr>
      </p:pic>
      <p:pic>
        <p:nvPicPr>
          <p:cNvPr id="64" name="Graphic 63" descr="Man with solid fill">
            <a:extLst>
              <a:ext uri="{FF2B5EF4-FFF2-40B4-BE49-F238E27FC236}">
                <a16:creationId xmlns:a16="http://schemas.microsoft.com/office/drawing/2014/main" id="{114EC30E-2A5F-4274-8860-DB14E02455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120" y="1873337"/>
            <a:ext cx="467131" cy="467131"/>
          </a:xfrm>
          <a:prstGeom prst="rect">
            <a:avLst/>
          </a:prstGeom>
        </p:spPr>
      </p:pic>
    </p:spTree>
    <p:custDataLst>
      <p:tags r:id="rId1"/>
    </p:custDataLst>
    <p:extLst>
      <p:ext uri="{BB962C8B-B14F-4D97-AF65-F5344CB8AC3E}">
        <p14:creationId xmlns:p14="http://schemas.microsoft.com/office/powerpoint/2010/main" val="2427283249"/>
      </p:ext>
    </p:extLst>
  </p:cSld>
  <p:clrMapOvr>
    <a:masterClrMapping/>
  </p:clrMapOvr>
  <mc:AlternateContent xmlns:mc="http://schemas.openxmlformats.org/markup-compatibility/2006" xmlns:p14="http://schemas.microsoft.com/office/powerpoint/2010/main">
    <mc:Choice Requires="p14">
      <p:transition p14:dur="0" advClick="0" advTm="18576"/>
    </mc:Choice>
    <mc:Fallback xmlns="">
      <p:transition advClick="0" advTm="185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10"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par>
                                <p:cTn id="26" presetID="10" presetClass="entr" presetSubtype="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10"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10" presetClass="entr" presetSubtype="0"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par>
                                <p:cTn id="35" presetID="10"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par>
                                <p:cTn id="44" presetID="10" presetClass="entr" presetSubtype="0"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par>
                                <p:cTn id="59" presetID="10"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500"/>
                                        <p:tgtEl>
                                          <p:spTgt spid="86"/>
                                        </p:tgtEl>
                                      </p:cBhvr>
                                    </p:animEffect>
                                  </p:childTnLst>
                                </p:cTn>
                              </p:par>
                              <p:par>
                                <p:cTn id="62" presetID="10" presetClass="entr" presetSubtype="0" fill="hold"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par>
                                <p:cTn id="77" presetID="10" presetClass="entr" presetSubtype="0"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500"/>
                                        <p:tgtEl>
                                          <p:spTgt spid="93"/>
                                        </p:tgtEl>
                                      </p:cBhvr>
                                    </p:animEffect>
                                  </p:childTnLst>
                                </p:cTn>
                              </p:par>
                              <p:par>
                                <p:cTn id="80" presetID="10" presetClass="entr" presetSubtype="0"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par>
                                <p:cTn id="83" presetID="10" presetClass="entr" presetSubtype="0" fill="hold" nodeType="with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fade">
                                      <p:cBhvr>
                                        <p:cTn id="85" dur="500"/>
                                        <p:tgtEl>
                                          <p:spTgt spid="95"/>
                                        </p:tgtEl>
                                      </p:cBhvr>
                                    </p:animEffect>
                                  </p:childTnLst>
                                </p:cTn>
                              </p:par>
                              <p:par>
                                <p:cTn id="86" presetID="10" presetClass="entr" presetSubtype="0" fill="hold"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500"/>
                                        <p:tgtEl>
                                          <p:spTgt spid="96"/>
                                        </p:tgtEl>
                                      </p:cBhvr>
                                    </p:animEffect>
                                  </p:childTnLst>
                                </p:cTn>
                              </p:par>
                              <p:par>
                                <p:cTn id="89" presetID="10" presetClass="entr" presetSubtype="0" fill="hold" nodeType="withEffect">
                                  <p:stCondLst>
                                    <p:cond delay="0"/>
                                  </p:stCondLst>
                                  <p:childTnLst>
                                    <p:set>
                                      <p:cBhvr>
                                        <p:cTn id="90" dur="1" fill="hold">
                                          <p:stCondLst>
                                            <p:cond delay="0"/>
                                          </p:stCondLst>
                                        </p:cTn>
                                        <p:tgtEl>
                                          <p:spTgt spid="98"/>
                                        </p:tgtEl>
                                        <p:attrNameLst>
                                          <p:attrName>style.visibility</p:attrName>
                                        </p:attrNameLst>
                                      </p:cBhvr>
                                      <p:to>
                                        <p:strVal val="visible"/>
                                      </p:to>
                                    </p:set>
                                    <p:animEffect transition="in" filter="fade">
                                      <p:cBhvr>
                                        <p:cTn id="91" dur="500"/>
                                        <p:tgtEl>
                                          <p:spTgt spid="98"/>
                                        </p:tgtEl>
                                      </p:cBhvr>
                                    </p:animEffect>
                                  </p:childTnLst>
                                </p:cTn>
                              </p:par>
                              <p:par>
                                <p:cTn id="92" presetID="10" presetClass="entr" presetSubtype="0" fill="hold" nodeType="with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fade">
                                      <p:cBhvr>
                                        <p:cTn id="94" dur="500"/>
                                        <p:tgtEl>
                                          <p:spTgt spid="99"/>
                                        </p:tgtEl>
                                      </p:cBhvr>
                                    </p:animEffect>
                                  </p:childTnLst>
                                </p:cTn>
                              </p:par>
                              <p:par>
                                <p:cTn id="95" presetID="10" presetClass="entr" presetSubtype="0" fill="hold" nodeType="withEffect">
                                  <p:stCondLst>
                                    <p:cond delay="0"/>
                                  </p:stCondLst>
                                  <p:childTnLst>
                                    <p:set>
                                      <p:cBhvr>
                                        <p:cTn id="96" dur="1" fill="hold">
                                          <p:stCondLst>
                                            <p:cond delay="0"/>
                                          </p:stCondLst>
                                        </p:cTn>
                                        <p:tgtEl>
                                          <p:spTgt spid="100"/>
                                        </p:tgtEl>
                                        <p:attrNameLst>
                                          <p:attrName>style.visibility</p:attrName>
                                        </p:attrNameLst>
                                      </p:cBhvr>
                                      <p:to>
                                        <p:strVal val="visible"/>
                                      </p:to>
                                    </p:set>
                                    <p:animEffect transition="in" filter="fade">
                                      <p:cBhvr>
                                        <p:cTn id="97" dur="500"/>
                                        <p:tgtEl>
                                          <p:spTgt spid="100"/>
                                        </p:tgtEl>
                                      </p:cBhvr>
                                    </p:animEffect>
                                  </p:childTnLst>
                                </p:cTn>
                              </p:par>
                              <p:par>
                                <p:cTn id="98" presetID="10" presetClass="entr" presetSubtype="0" fill="hold" nodeType="withEffect">
                                  <p:stCondLst>
                                    <p:cond delay="0"/>
                                  </p:stCondLst>
                                  <p:childTnLst>
                                    <p:set>
                                      <p:cBhvr>
                                        <p:cTn id="99" dur="1" fill="hold">
                                          <p:stCondLst>
                                            <p:cond delay="0"/>
                                          </p:stCondLst>
                                        </p:cTn>
                                        <p:tgtEl>
                                          <p:spTgt spid="101"/>
                                        </p:tgtEl>
                                        <p:attrNameLst>
                                          <p:attrName>style.visibility</p:attrName>
                                        </p:attrNameLst>
                                      </p:cBhvr>
                                      <p:to>
                                        <p:strVal val="visible"/>
                                      </p:to>
                                    </p:set>
                                    <p:animEffect transition="in" filter="fade">
                                      <p:cBhvr>
                                        <p:cTn id="100" dur="500"/>
                                        <p:tgtEl>
                                          <p:spTgt spid="101"/>
                                        </p:tgtEl>
                                      </p:cBhvr>
                                    </p:animEffect>
                                  </p:childTnLst>
                                </p:cTn>
                              </p:par>
                              <p:par>
                                <p:cTn id="101" presetID="10" presetClass="entr" presetSubtype="0" fill="hold" nodeType="withEffect">
                                  <p:stCondLst>
                                    <p:cond delay="0"/>
                                  </p:stCondLst>
                                  <p:childTnLst>
                                    <p:set>
                                      <p:cBhvr>
                                        <p:cTn id="102" dur="1" fill="hold">
                                          <p:stCondLst>
                                            <p:cond delay="0"/>
                                          </p:stCondLst>
                                        </p:cTn>
                                        <p:tgtEl>
                                          <p:spTgt spid="102"/>
                                        </p:tgtEl>
                                        <p:attrNameLst>
                                          <p:attrName>style.visibility</p:attrName>
                                        </p:attrNameLst>
                                      </p:cBhvr>
                                      <p:to>
                                        <p:strVal val="visible"/>
                                      </p:to>
                                    </p:set>
                                    <p:animEffect transition="in" filter="fade">
                                      <p:cBhvr>
                                        <p:cTn id="103" dur="500"/>
                                        <p:tgtEl>
                                          <p:spTgt spid="102"/>
                                        </p:tgtEl>
                                      </p:cBhvr>
                                    </p:animEffect>
                                  </p:childTnLst>
                                </p:cTn>
                              </p:par>
                              <p:par>
                                <p:cTn id="104" presetID="10" presetClass="entr" presetSubtype="0" fill="hold" nodeType="with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fade">
                                      <p:cBhvr>
                                        <p:cTn id="106" dur="500"/>
                                        <p:tgtEl>
                                          <p:spTgt spid="103"/>
                                        </p:tgtEl>
                                      </p:cBhvr>
                                    </p:animEffect>
                                  </p:childTnLst>
                                </p:cTn>
                              </p:par>
                              <p:par>
                                <p:cTn id="107" presetID="10" presetClass="entr" presetSubtype="0" fill="hold" nodeType="with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fade">
                                      <p:cBhvr>
                                        <p:cTn id="109" dur="500"/>
                                        <p:tgtEl>
                                          <p:spTgt spid="104"/>
                                        </p:tgtEl>
                                      </p:cBhvr>
                                    </p:animEffect>
                                  </p:childTnLst>
                                </p:cTn>
                              </p:par>
                              <p:par>
                                <p:cTn id="110" presetID="10" presetClass="entr" presetSubtype="0" fill="hold" nodeType="with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500"/>
                                        <p:tgtEl>
                                          <p:spTgt spid="105"/>
                                        </p:tgtEl>
                                      </p:cBhvr>
                                    </p:animEffect>
                                  </p:childTnLst>
                                </p:cTn>
                              </p:par>
                              <p:par>
                                <p:cTn id="113" presetID="10" presetClass="entr" presetSubtype="0" fill="hold" nodeType="withEffect">
                                  <p:stCondLst>
                                    <p:cond delay="0"/>
                                  </p:stCondLst>
                                  <p:childTnLst>
                                    <p:set>
                                      <p:cBhvr>
                                        <p:cTn id="114" dur="1" fill="hold">
                                          <p:stCondLst>
                                            <p:cond delay="0"/>
                                          </p:stCondLst>
                                        </p:cTn>
                                        <p:tgtEl>
                                          <p:spTgt spid="106"/>
                                        </p:tgtEl>
                                        <p:attrNameLst>
                                          <p:attrName>style.visibility</p:attrName>
                                        </p:attrNameLst>
                                      </p:cBhvr>
                                      <p:to>
                                        <p:strVal val="visible"/>
                                      </p:to>
                                    </p:set>
                                    <p:animEffect transition="in" filter="fade">
                                      <p:cBhvr>
                                        <p:cTn id="115" dur="500"/>
                                        <p:tgtEl>
                                          <p:spTgt spid="106"/>
                                        </p:tgtEl>
                                      </p:cBhvr>
                                    </p:animEffect>
                                  </p:childTnLst>
                                </p:cTn>
                              </p:par>
                              <p:par>
                                <p:cTn id="116" presetID="10" presetClass="entr" presetSubtype="0" fill="hold" nodeType="withEffect">
                                  <p:stCondLst>
                                    <p:cond delay="0"/>
                                  </p:stCondLst>
                                  <p:childTnLst>
                                    <p:set>
                                      <p:cBhvr>
                                        <p:cTn id="117" dur="1" fill="hold">
                                          <p:stCondLst>
                                            <p:cond delay="0"/>
                                          </p:stCondLst>
                                        </p:cTn>
                                        <p:tgtEl>
                                          <p:spTgt spid="67"/>
                                        </p:tgtEl>
                                        <p:attrNameLst>
                                          <p:attrName>style.visibility</p:attrName>
                                        </p:attrNameLst>
                                      </p:cBhvr>
                                      <p:to>
                                        <p:strVal val="visible"/>
                                      </p:to>
                                    </p:set>
                                    <p:animEffect transition="in" filter="fade">
                                      <p:cBhvr>
                                        <p:cTn id="118" dur="500"/>
                                        <p:tgtEl>
                                          <p:spTgt spid="67"/>
                                        </p:tgtEl>
                                      </p:cBhvr>
                                    </p:animEffect>
                                  </p:childTnLst>
                                </p:cTn>
                              </p:par>
                              <p:par>
                                <p:cTn id="119" presetID="10" presetClass="entr" presetSubtype="0" fill="hold" nodeType="with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fade">
                                      <p:cBhvr>
                                        <p:cTn id="121" dur="500"/>
                                        <p:tgtEl>
                                          <p:spTgt spid="77"/>
                                        </p:tgtEl>
                                      </p:cBhvr>
                                    </p:animEffect>
                                  </p:childTnLst>
                                </p:cTn>
                              </p:par>
                              <p:par>
                                <p:cTn id="122" presetID="10" presetClass="entr" presetSubtype="0" fill="hold" nodeType="withEffect">
                                  <p:stCondLst>
                                    <p:cond delay="0"/>
                                  </p:stCondLst>
                                  <p:childTnLst>
                                    <p:set>
                                      <p:cBhvr>
                                        <p:cTn id="123" dur="1" fill="hold">
                                          <p:stCondLst>
                                            <p:cond delay="0"/>
                                          </p:stCondLst>
                                        </p:cTn>
                                        <p:tgtEl>
                                          <p:spTgt spid="87"/>
                                        </p:tgtEl>
                                        <p:attrNameLst>
                                          <p:attrName>style.visibility</p:attrName>
                                        </p:attrNameLst>
                                      </p:cBhvr>
                                      <p:to>
                                        <p:strVal val="visible"/>
                                      </p:to>
                                    </p:set>
                                    <p:animEffect transition="in" filter="fade">
                                      <p:cBhvr>
                                        <p:cTn id="124" dur="500"/>
                                        <p:tgtEl>
                                          <p:spTgt spid="87"/>
                                        </p:tgtEl>
                                      </p:cBhvr>
                                    </p:animEffect>
                                  </p:childTnLst>
                                </p:cTn>
                              </p:par>
                              <p:par>
                                <p:cTn id="125" presetID="10" presetClass="entr" presetSubtype="0" fill="hold" nodeType="withEffect">
                                  <p:stCondLst>
                                    <p:cond delay="0"/>
                                  </p:stCondLst>
                                  <p:childTnLst>
                                    <p:set>
                                      <p:cBhvr>
                                        <p:cTn id="126" dur="1" fill="hold">
                                          <p:stCondLst>
                                            <p:cond delay="0"/>
                                          </p:stCondLst>
                                        </p:cTn>
                                        <p:tgtEl>
                                          <p:spTgt spid="97"/>
                                        </p:tgtEl>
                                        <p:attrNameLst>
                                          <p:attrName>style.visibility</p:attrName>
                                        </p:attrNameLst>
                                      </p:cBhvr>
                                      <p:to>
                                        <p:strVal val="visible"/>
                                      </p:to>
                                    </p:set>
                                    <p:animEffect transition="in" filter="fade">
                                      <p:cBhvr>
                                        <p:cTn id="127" dur="500"/>
                                        <p:tgtEl>
                                          <p:spTgt spid="9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0">
                                            <p:txEl>
                                              <p:pRg st="0" end="0"/>
                                            </p:txEl>
                                          </p:spTgt>
                                        </p:tgtEl>
                                        <p:attrNameLst>
                                          <p:attrName>style.visibility</p:attrName>
                                        </p:attrNameLst>
                                      </p:cBhvr>
                                      <p:to>
                                        <p:strVal val="visible"/>
                                      </p:to>
                                    </p:set>
                                    <p:animEffect transition="in" filter="fade">
                                      <p:cBhvr>
                                        <p:cTn id="132" dur="500"/>
                                        <p:tgtEl>
                                          <p:spTgt spid="20">
                                            <p:txEl>
                                              <p:pRg st="0" end="0"/>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08">
                                            <p:txEl>
                                              <p:pRg st="0" end="0"/>
                                            </p:txEl>
                                          </p:spTgt>
                                        </p:tgtEl>
                                        <p:attrNameLst>
                                          <p:attrName>style.visibility</p:attrName>
                                        </p:attrNameLst>
                                      </p:cBhvr>
                                      <p:to>
                                        <p:strVal val="visible"/>
                                      </p:to>
                                    </p:set>
                                    <p:animEffect transition="in" filter="fade">
                                      <p:cBhvr>
                                        <p:cTn id="137" dur="500"/>
                                        <p:tgtEl>
                                          <p:spTgt spid="108">
                                            <p:txEl>
                                              <p:pRg st="0" end="0"/>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09">
                                            <p:txEl>
                                              <p:pRg st="0" end="0"/>
                                            </p:txEl>
                                          </p:spTgt>
                                        </p:tgtEl>
                                        <p:attrNameLst>
                                          <p:attrName>style.visibility</p:attrName>
                                        </p:attrNameLst>
                                      </p:cBhvr>
                                      <p:to>
                                        <p:strVal val="visible"/>
                                      </p:to>
                                    </p:set>
                                    <p:animEffect transition="in" filter="fade">
                                      <p:cBhvr>
                                        <p:cTn id="142" dur="500"/>
                                        <p:tgtEl>
                                          <p:spTgt spid="109">
                                            <p:txEl>
                                              <p:pRg st="0" end="0"/>
                                            </p:txEl>
                                          </p:spTgt>
                                        </p:tgtEl>
                                      </p:cBhvr>
                                    </p:animEffect>
                                  </p:childTnLst>
                                </p:cTn>
                              </p:par>
                              <p:par>
                                <p:cTn id="143" presetID="10" presetClass="entr" presetSubtype="0" fill="hold" nodeType="with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fade">
                                      <p:cBhvr>
                                        <p:cTn id="145" dur="500"/>
                                        <p:tgtEl>
                                          <p:spTgt spid="56"/>
                                        </p:tgtEl>
                                      </p:cBhvr>
                                    </p:animEffect>
                                  </p:childTnLst>
                                </p:cTn>
                              </p:par>
                              <p:par>
                                <p:cTn id="146" presetID="10" presetClass="entr" presetSubtype="0" fill="hold" nodeType="with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fade">
                                      <p:cBhvr>
                                        <p:cTn id="148" dur="500"/>
                                        <p:tgtEl>
                                          <p:spTgt spid="57"/>
                                        </p:tgtEl>
                                      </p:cBhvr>
                                    </p:animEffect>
                                  </p:childTnLst>
                                </p:cTn>
                              </p:par>
                              <p:par>
                                <p:cTn id="149" presetID="10" presetClass="entr" presetSubtype="0" fill="hold" nodeType="withEffect">
                                  <p:stCondLst>
                                    <p:cond delay="0"/>
                                  </p:stCondLst>
                                  <p:childTnLst>
                                    <p:set>
                                      <p:cBhvr>
                                        <p:cTn id="150" dur="1" fill="hold">
                                          <p:stCondLst>
                                            <p:cond delay="0"/>
                                          </p:stCondLst>
                                        </p:cTn>
                                        <p:tgtEl>
                                          <p:spTgt spid="58"/>
                                        </p:tgtEl>
                                        <p:attrNameLst>
                                          <p:attrName>style.visibility</p:attrName>
                                        </p:attrNameLst>
                                      </p:cBhvr>
                                      <p:to>
                                        <p:strVal val="visible"/>
                                      </p:to>
                                    </p:set>
                                    <p:animEffect transition="in" filter="fade">
                                      <p:cBhvr>
                                        <p:cTn id="151" dur="500"/>
                                        <p:tgtEl>
                                          <p:spTgt spid="58"/>
                                        </p:tgtEl>
                                      </p:cBhvr>
                                    </p:animEffect>
                                  </p:childTnLst>
                                </p:cTn>
                              </p:par>
                              <p:par>
                                <p:cTn id="152" presetID="10" presetClass="entr" presetSubtype="0" fill="hold" nodeType="with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500"/>
                                        <p:tgtEl>
                                          <p:spTgt spid="59"/>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500"/>
                                        <p:tgtEl>
                                          <p:spTgt spid="61"/>
                                        </p:tgtEl>
                                      </p:cBhvr>
                                    </p:animEffect>
                                  </p:childTnLst>
                                </p:cTn>
                              </p:par>
                              <p:par>
                                <p:cTn id="161" presetID="10" presetClass="entr" presetSubtype="0" fill="hold" nodeType="with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fade">
                                      <p:cBhvr>
                                        <p:cTn id="163" dur="500"/>
                                        <p:tgtEl>
                                          <p:spTgt spid="62"/>
                                        </p:tgtEl>
                                      </p:cBhvr>
                                    </p:animEffect>
                                  </p:childTnLst>
                                </p:cTn>
                              </p:par>
                              <p:par>
                                <p:cTn id="164" presetID="10" presetClass="entr" presetSubtype="0"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64"/>
                                        </p:tgtEl>
                                        <p:attrNameLst>
                                          <p:attrName>style.visibility</p:attrName>
                                        </p:attrNameLst>
                                      </p:cBhvr>
                                      <p:to>
                                        <p:strVal val="visible"/>
                                      </p:to>
                                    </p:set>
                                    <p:animEffect transition="in" filter="fade">
                                      <p:cBhvr>
                                        <p:cTn id="169" dur="500"/>
                                        <p:tgtEl>
                                          <p:spTgt spid="64"/>
                                        </p:tgtEl>
                                      </p:cBhvr>
                                    </p:animEffect>
                                  </p:childTnLst>
                                </p:cTn>
                              </p:par>
                              <p:par>
                                <p:cTn id="170" presetID="10" presetClass="entr" presetSubtype="0" fill="hold" nodeType="with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fade">
                                      <p:cBhvr>
                                        <p:cTn id="1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108" grpId="0" build="p"/>
      <p:bldP spid="10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s-ES"/>
              <a:t>Data elements and indicators</a:t>
            </a:r>
            <a:endParaRPr lang="en-NO" dirty="0"/>
          </a:p>
        </p:txBody>
      </p:sp>
      <p:sp>
        <p:nvSpPr>
          <p:cNvPr id="21" name="TextBox 20">
            <a:extLst>
              <a:ext uri="{FF2B5EF4-FFF2-40B4-BE49-F238E27FC236}">
                <a16:creationId xmlns:a16="http://schemas.microsoft.com/office/drawing/2014/main" id="{402DC554-4D61-4045-B052-761BDC9AFA8E}"/>
              </a:ext>
            </a:extLst>
          </p:cNvPr>
          <p:cNvSpPr txBox="1"/>
          <p:nvPr/>
        </p:nvSpPr>
        <p:spPr>
          <a:xfrm>
            <a:off x="6562385" y="2307928"/>
            <a:ext cx="534016" cy="646331"/>
          </a:xfrm>
          <a:prstGeom prst="rect">
            <a:avLst/>
          </a:prstGeom>
          <a:noFill/>
        </p:spPr>
        <p:txBody>
          <a:bodyPr wrap="square" rtlCol="0">
            <a:spAutoFit/>
          </a:bodyPr>
          <a:lstStyle/>
          <a:p>
            <a:r>
              <a:rPr lang="en-NO" sz="3600" b="1" dirty="0">
                <a:solidFill>
                  <a:schemeClr val="tx2"/>
                </a:solidFill>
              </a:rPr>
              <a:t>&gt;</a:t>
            </a:r>
          </a:p>
        </p:txBody>
      </p:sp>
      <p:sp>
        <p:nvSpPr>
          <p:cNvPr id="92" name="Rectangle: Rounded Corners 17">
            <a:extLst>
              <a:ext uri="{FF2B5EF4-FFF2-40B4-BE49-F238E27FC236}">
                <a16:creationId xmlns:a16="http://schemas.microsoft.com/office/drawing/2014/main" id="{C89E9600-D689-4683-AD60-FDCC02EFA278}"/>
              </a:ext>
            </a:extLst>
          </p:cNvPr>
          <p:cNvSpPr/>
          <p:nvPr/>
        </p:nvSpPr>
        <p:spPr>
          <a:xfrm>
            <a:off x="4312615" y="1330023"/>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District A</a:t>
            </a:r>
          </a:p>
        </p:txBody>
      </p:sp>
      <p:sp>
        <p:nvSpPr>
          <p:cNvPr id="95" name="Rectangle: Rounded Corners 17">
            <a:extLst>
              <a:ext uri="{FF2B5EF4-FFF2-40B4-BE49-F238E27FC236}">
                <a16:creationId xmlns:a16="http://schemas.microsoft.com/office/drawing/2014/main" id="{4062AA8A-513F-45CD-80E2-8717C7782B6B}"/>
              </a:ext>
            </a:extLst>
          </p:cNvPr>
          <p:cNvSpPr/>
          <p:nvPr/>
        </p:nvSpPr>
        <p:spPr>
          <a:xfrm>
            <a:off x="7209753" y="1334005"/>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District B</a:t>
            </a:r>
          </a:p>
        </p:txBody>
      </p:sp>
      <p:sp>
        <p:nvSpPr>
          <p:cNvPr id="97" name="Rounded Rectangle 118">
            <a:extLst>
              <a:ext uri="{FF2B5EF4-FFF2-40B4-BE49-F238E27FC236}">
                <a16:creationId xmlns:a16="http://schemas.microsoft.com/office/drawing/2014/main" id="{91E243BB-AE95-461C-BCC1-BA0C2210A44F}"/>
              </a:ext>
            </a:extLst>
          </p:cNvPr>
          <p:cNvSpPr/>
          <p:nvPr/>
        </p:nvSpPr>
        <p:spPr>
          <a:xfrm>
            <a:off x="1475285" y="3426227"/>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Rubik" pitchFamily="2" charset="-79"/>
                <a:cs typeface="Rubik" pitchFamily="2" charset="-79"/>
              </a:rPr>
              <a:t>Population </a:t>
            </a:r>
          </a:p>
        </p:txBody>
      </p:sp>
      <p:sp>
        <p:nvSpPr>
          <p:cNvPr id="98" name="Rounded Rectangle 119">
            <a:extLst>
              <a:ext uri="{FF2B5EF4-FFF2-40B4-BE49-F238E27FC236}">
                <a16:creationId xmlns:a16="http://schemas.microsoft.com/office/drawing/2014/main" id="{8DB30E94-B987-4C9C-BF6C-949D090A4E96}"/>
              </a:ext>
            </a:extLst>
          </p:cNvPr>
          <p:cNvSpPr/>
          <p:nvPr/>
        </p:nvSpPr>
        <p:spPr>
          <a:xfrm>
            <a:off x="1491319" y="2297722"/>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Rubik" pitchFamily="2" charset="-79"/>
                <a:cs typeface="Rubik" pitchFamily="2" charset="-79"/>
              </a:rPr>
              <a:t>Doses given </a:t>
            </a:r>
          </a:p>
        </p:txBody>
      </p:sp>
      <p:sp>
        <p:nvSpPr>
          <p:cNvPr id="99" name="Rounded Rectangle 120">
            <a:extLst>
              <a:ext uri="{FF2B5EF4-FFF2-40B4-BE49-F238E27FC236}">
                <a16:creationId xmlns:a16="http://schemas.microsoft.com/office/drawing/2014/main" id="{51AAF48C-148B-451A-A174-3CCBEDA38778}"/>
              </a:ext>
            </a:extLst>
          </p:cNvPr>
          <p:cNvSpPr/>
          <p:nvPr/>
        </p:nvSpPr>
        <p:spPr>
          <a:xfrm>
            <a:off x="1483302" y="4661990"/>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latin typeface="Rubik" pitchFamily="2" charset="-79"/>
                <a:cs typeface="Rubik" pitchFamily="2" charset="-79"/>
              </a:rPr>
              <a:t>Coverage</a:t>
            </a:r>
          </a:p>
        </p:txBody>
      </p:sp>
      <p:sp>
        <p:nvSpPr>
          <p:cNvPr id="100" name="TextBox 99">
            <a:extLst>
              <a:ext uri="{FF2B5EF4-FFF2-40B4-BE49-F238E27FC236}">
                <a16:creationId xmlns:a16="http://schemas.microsoft.com/office/drawing/2014/main" id="{A26B06AF-62AA-4B84-B7D9-DCF151EC8A02}"/>
              </a:ext>
            </a:extLst>
          </p:cNvPr>
          <p:cNvSpPr txBox="1"/>
          <p:nvPr/>
        </p:nvSpPr>
        <p:spPr>
          <a:xfrm>
            <a:off x="1491319" y="3976422"/>
            <a:ext cx="2063652" cy="369332"/>
          </a:xfrm>
          <a:prstGeom prst="rect">
            <a:avLst/>
          </a:prstGeom>
          <a:noFill/>
        </p:spPr>
        <p:txBody>
          <a:bodyPr wrap="square" rtlCol="0">
            <a:spAutoFit/>
          </a:bodyPr>
          <a:lstStyle/>
          <a:p>
            <a:pPr algn="ctr"/>
            <a:r>
              <a:rPr lang="en-NO" dirty="0">
                <a:solidFill>
                  <a:schemeClr val="accent2"/>
                </a:solidFill>
                <a:latin typeface="+mj-lt"/>
              </a:rPr>
              <a:t>(Data Element)</a:t>
            </a:r>
          </a:p>
        </p:txBody>
      </p:sp>
      <p:sp>
        <p:nvSpPr>
          <p:cNvPr id="101" name="TextBox 100">
            <a:extLst>
              <a:ext uri="{FF2B5EF4-FFF2-40B4-BE49-F238E27FC236}">
                <a16:creationId xmlns:a16="http://schemas.microsoft.com/office/drawing/2014/main" id="{4A823A99-D4A5-4B10-972B-5D03A115B998}"/>
              </a:ext>
            </a:extLst>
          </p:cNvPr>
          <p:cNvSpPr txBox="1"/>
          <p:nvPr/>
        </p:nvSpPr>
        <p:spPr>
          <a:xfrm>
            <a:off x="1491319" y="5217300"/>
            <a:ext cx="2063652" cy="369332"/>
          </a:xfrm>
          <a:prstGeom prst="rect">
            <a:avLst/>
          </a:prstGeom>
          <a:noFill/>
        </p:spPr>
        <p:txBody>
          <a:bodyPr wrap="square" rtlCol="0">
            <a:spAutoFit/>
          </a:bodyPr>
          <a:lstStyle/>
          <a:p>
            <a:pPr algn="ctr"/>
            <a:r>
              <a:rPr lang="en-NO" dirty="0">
                <a:solidFill>
                  <a:schemeClr val="accent2"/>
                </a:solidFill>
                <a:latin typeface="+mj-lt"/>
              </a:rPr>
              <a:t>(Indicator)</a:t>
            </a:r>
          </a:p>
        </p:txBody>
      </p:sp>
      <p:sp>
        <p:nvSpPr>
          <p:cNvPr id="154" name="TextBox 153">
            <a:extLst>
              <a:ext uri="{FF2B5EF4-FFF2-40B4-BE49-F238E27FC236}">
                <a16:creationId xmlns:a16="http://schemas.microsoft.com/office/drawing/2014/main" id="{78DE8BC9-D277-4470-B82B-92AEBCB85951}"/>
              </a:ext>
            </a:extLst>
          </p:cNvPr>
          <p:cNvSpPr txBox="1"/>
          <p:nvPr/>
        </p:nvSpPr>
        <p:spPr>
          <a:xfrm>
            <a:off x="6435319" y="3393944"/>
            <a:ext cx="534016" cy="646331"/>
          </a:xfrm>
          <a:prstGeom prst="rect">
            <a:avLst/>
          </a:prstGeom>
          <a:noFill/>
        </p:spPr>
        <p:txBody>
          <a:bodyPr wrap="square" rtlCol="0">
            <a:spAutoFit/>
          </a:bodyPr>
          <a:lstStyle/>
          <a:p>
            <a:r>
              <a:rPr lang="en-NO" sz="3600" b="1" dirty="0">
                <a:solidFill>
                  <a:schemeClr val="tx2"/>
                </a:solidFill>
              </a:rPr>
              <a:t>&gt;</a:t>
            </a:r>
          </a:p>
        </p:txBody>
      </p:sp>
      <p:pic>
        <p:nvPicPr>
          <p:cNvPr id="155" name="Graphic 154" descr="Badge Question Mark with solid fill">
            <a:extLst>
              <a:ext uri="{FF2B5EF4-FFF2-40B4-BE49-F238E27FC236}">
                <a16:creationId xmlns:a16="http://schemas.microsoft.com/office/drawing/2014/main" id="{4627F666-95A4-4059-9D4C-BA58ED75A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766" y="4366464"/>
            <a:ext cx="1139254" cy="1139254"/>
          </a:xfrm>
          <a:prstGeom prst="rect">
            <a:avLst/>
          </a:prstGeom>
        </p:spPr>
      </p:pic>
      <p:sp>
        <p:nvSpPr>
          <p:cNvPr id="156" name="TextBox 155">
            <a:extLst>
              <a:ext uri="{FF2B5EF4-FFF2-40B4-BE49-F238E27FC236}">
                <a16:creationId xmlns:a16="http://schemas.microsoft.com/office/drawing/2014/main" id="{5A7AFE1B-D596-4A4A-9828-75C9496B858B}"/>
              </a:ext>
            </a:extLst>
          </p:cNvPr>
          <p:cNvSpPr txBox="1"/>
          <p:nvPr/>
        </p:nvSpPr>
        <p:spPr>
          <a:xfrm>
            <a:off x="4660604" y="4602756"/>
            <a:ext cx="1344577" cy="707886"/>
          </a:xfrm>
          <a:prstGeom prst="rect">
            <a:avLst/>
          </a:prstGeom>
          <a:noFill/>
        </p:spPr>
        <p:txBody>
          <a:bodyPr wrap="square" rtlCol="0">
            <a:spAutoFit/>
          </a:bodyPr>
          <a:lstStyle/>
          <a:p>
            <a:pPr algn="ctr"/>
            <a:r>
              <a:rPr lang="en-NO" sz="4000" dirty="0">
                <a:solidFill>
                  <a:schemeClr val="tx1"/>
                </a:solidFill>
                <a:latin typeface="Rubik" pitchFamily="2" charset="-79"/>
                <a:cs typeface="Rubik" pitchFamily="2" charset="-79"/>
              </a:rPr>
              <a:t>3</a:t>
            </a:r>
            <a:r>
              <a:rPr lang="nb-NO" sz="4000" dirty="0">
                <a:solidFill>
                  <a:schemeClr val="tx1"/>
                </a:solidFill>
                <a:latin typeface="Rubik" pitchFamily="2" charset="-79"/>
                <a:cs typeface="Rubik" pitchFamily="2" charset="-79"/>
              </a:rPr>
              <a:t>0</a:t>
            </a:r>
            <a:r>
              <a:rPr lang="en-NO" sz="4000" dirty="0">
                <a:solidFill>
                  <a:schemeClr val="tx1"/>
                </a:solidFill>
                <a:latin typeface="Rubik" pitchFamily="2" charset="-79"/>
                <a:cs typeface="Rubik" pitchFamily="2" charset="-79"/>
              </a:rPr>
              <a:t>%</a:t>
            </a:r>
          </a:p>
        </p:txBody>
      </p:sp>
      <p:sp>
        <p:nvSpPr>
          <p:cNvPr id="157" name="TextBox 156">
            <a:extLst>
              <a:ext uri="{FF2B5EF4-FFF2-40B4-BE49-F238E27FC236}">
                <a16:creationId xmlns:a16="http://schemas.microsoft.com/office/drawing/2014/main" id="{EC351A12-2A8B-4010-A373-466EEA66C563}"/>
              </a:ext>
            </a:extLst>
          </p:cNvPr>
          <p:cNvSpPr txBox="1"/>
          <p:nvPr/>
        </p:nvSpPr>
        <p:spPr>
          <a:xfrm>
            <a:off x="7623766" y="4602756"/>
            <a:ext cx="1279681" cy="707886"/>
          </a:xfrm>
          <a:prstGeom prst="rect">
            <a:avLst/>
          </a:prstGeom>
          <a:noFill/>
        </p:spPr>
        <p:txBody>
          <a:bodyPr wrap="square" rtlCol="0">
            <a:spAutoFit/>
          </a:bodyPr>
          <a:lstStyle/>
          <a:p>
            <a:pPr algn="ctr"/>
            <a:r>
              <a:rPr lang="en-NO" sz="4000" dirty="0">
                <a:solidFill>
                  <a:schemeClr val="tx1"/>
                </a:solidFill>
                <a:latin typeface="Rubik" pitchFamily="2" charset="-79"/>
                <a:cs typeface="Rubik" pitchFamily="2" charset="-79"/>
              </a:rPr>
              <a:t>50%</a:t>
            </a:r>
          </a:p>
        </p:txBody>
      </p:sp>
      <p:grpSp>
        <p:nvGrpSpPr>
          <p:cNvPr id="158" name="Graphic 126" descr="Ribbon with solid fill">
            <a:extLst>
              <a:ext uri="{FF2B5EF4-FFF2-40B4-BE49-F238E27FC236}">
                <a16:creationId xmlns:a16="http://schemas.microsoft.com/office/drawing/2014/main" id="{05B8D14E-FAB2-4A28-BBA2-AF1B7095655B}"/>
              </a:ext>
            </a:extLst>
          </p:cNvPr>
          <p:cNvGrpSpPr/>
          <p:nvPr/>
        </p:nvGrpSpPr>
        <p:grpSpPr>
          <a:xfrm>
            <a:off x="9009134" y="4530462"/>
            <a:ext cx="1210471" cy="1210471"/>
            <a:chOff x="9008566" y="4820615"/>
            <a:chExt cx="1210471" cy="1210471"/>
          </a:xfrm>
        </p:grpSpPr>
        <p:sp>
          <p:nvSpPr>
            <p:cNvPr id="159" name="Freeform 5120">
              <a:extLst>
                <a:ext uri="{FF2B5EF4-FFF2-40B4-BE49-F238E27FC236}">
                  <a16:creationId xmlns:a16="http://schemas.microsoft.com/office/drawing/2014/main" id="{65B4CC98-8C8F-4E58-A279-88C1EA5D6AC2}"/>
                </a:ext>
              </a:extLst>
            </p:cNvPr>
            <p:cNvSpPr/>
            <p:nvPr/>
          </p:nvSpPr>
          <p:spPr>
            <a:xfrm>
              <a:off x="9243094" y="5579681"/>
              <a:ext cx="349271" cy="388359"/>
            </a:xfrm>
            <a:custGeom>
              <a:avLst/>
              <a:gdLst>
                <a:gd name="connsiteX0" fmla="*/ 272356 w 349271"/>
                <a:gd name="connsiteY0" fmla="*/ 64306 h 388359"/>
                <a:gd name="connsiteX1" fmla="*/ 221920 w 349271"/>
                <a:gd name="connsiteY1" fmla="*/ 54219 h 388359"/>
                <a:gd name="connsiteX2" fmla="*/ 156353 w 349271"/>
                <a:gd name="connsiteY2" fmla="*/ 1261 h 388359"/>
                <a:gd name="connsiteX3" fmla="*/ 151309 w 349271"/>
                <a:gd name="connsiteY3" fmla="*/ 0 h 388359"/>
                <a:gd name="connsiteX4" fmla="*/ 0 w 349271"/>
                <a:gd name="connsiteY4" fmla="*/ 297574 h 388359"/>
                <a:gd name="connsiteX5" fmla="*/ 127352 w 349271"/>
                <a:gd name="connsiteY5" fmla="*/ 268573 h 388359"/>
                <a:gd name="connsiteX6" fmla="*/ 191658 w 349271"/>
                <a:gd name="connsiteY6" fmla="*/ 388359 h 388359"/>
                <a:gd name="connsiteX7" fmla="*/ 349271 w 349271"/>
                <a:gd name="connsiteY7" fmla="*/ 80698 h 388359"/>
                <a:gd name="connsiteX8" fmla="*/ 298835 w 349271"/>
                <a:gd name="connsiteY8" fmla="*/ 61784 h 388359"/>
                <a:gd name="connsiteX9" fmla="*/ 272356 w 349271"/>
                <a:gd name="connsiteY9" fmla="*/ 64306 h 38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271" h="388359">
                  <a:moveTo>
                    <a:pt x="272356" y="64306"/>
                  </a:moveTo>
                  <a:cubicBezTo>
                    <a:pt x="254703" y="64306"/>
                    <a:pt x="238311" y="60524"/>
                    <a:pt x="221920" y="54219"/>
                  </a:cubicBezTo>
                  <a:cubicBezTo>
                    <a:pt x="195441" y="44132"/>
                    <a:pt x="172744" y="25218"/>
                    <a:pt x="156353" y="1261"/>
                  </a:cubicBezTo>
                  <a:cubicBezTo>
                    <a:pt x="155092" y="1261"/>
                    <a:pt x="152570" y="0"/>
                    <a:pt x="151309" y="0"/>
                  </a:cubicBezTo>
                  <a:lnTo>
                    <a:pt x="0" y="297574"/>
                  </a:lnTo>
                  <a:lnTo>
                    <a:pt x="127352" y="268573"/>
                  </a:lnTo>
                  <a:lnTo>
                    <a:pt x="191658" y="388359"/>
                  </a:lnTo>
                  <a:lnTo>
                    <a:pt x="349271" y="80698"/>
                  </a:lnTo>
                  <a:cubicBezTo>
                    <a:pt x="331619" y="78176"/>
                    <a:pt x="313966" y="70611"/>
                    <a:pt x="298835" y="61784"/>
                  </a:cubicBezTo>
                  <a:cubicBezTo>
                    <a:pt x="290009" y="63045"/>
                    <a:pt x="281182" y="64306"/>
                    <a:pt x="272356" y="64306"/>
                  </a:cubicBezTo>
                  <a:close/>
                </a:path>
              </a:pathLst>
            </a:custGeom>
            <a:solidFill>
              <a:schemeClr val="accent2"/>
            </a:solidFill>
            <a:ln w="12601" cap="flat">
              <a:noFill/>
              <a:prstDash val="solid"/>
              <a:miter/>
            </a:ln>
          </p:spPr>
          <p:txBody>
            <a:bodyPr rtlCol="0" anchor="ctr"/>
            <a:lstStyle/>
            <a:p>
              <a:endParaRPr lang="en-NO"/>
            </a:p>
          </p:txBody>
        </p:sp>
        <p:sp>
          <p:nvSpPr>
            <p:cNvPr id="160" name="Freeform 5122">
              <a:extLst>
                <a:ext uri="{FF2B5EF4-FFF2-40B4-BE49-F238E27FC236}">
                  <a16:creationId xmlns:a16="http://schemas.microsoft.com/office/drawing/2014/main" id="{14253B08-CBAF-4803-A7C2-032E6BF7D9EB}"/>
                </a:ext>
              </a:extLst>
            </p:cNvPr>
            <p:cNvSpPr/>
            <p:nvPr/>
          </p:nvSpPr>
          <p:spPr>
            <a:xfrm>
              <a:off x="9631454" y="5587246"/>
              <a:ext cx="360619" cy="373228"/>
            </a:xfrm>
            <a:custGeom>
              <a:avLst/>
              <a:gdLst>
                <a:gd name="connsiteX0" fmla="*/ 147526 w 360619"/>
                <a:gd name="connsiteY0" fmla="*/ 40349 h 373228"/>
                <a:gd name="connsiteX1" fmla="*/ 92046 w 360619"/>
                <a:gd name="connsiteY1" fmla="*/ 51697 h 373228"/>
                <a:gd name="connsiteX2" fmla="*/ 63045 w 360619"/>
                <a:gd name="connsiteY2" fmla="*/ 49175 h 373228"/>
                <a:gd name="connsiteX3" fmla="*/ 0 w 360619"/>
                <a:gd name="connsiteY3" fmla="*/ 73133 h 373228"/>
                <a:gd name="connsiteX4" fmla="*/ 166440 w 360619"/>
                <a:gd name="connsiteY4" fmla="*/ 373229 h 373228"/>
                <a:gd name="connsiteX5" fmla="*/ 232007 w 360619"/>
                <a:gd name="connsiteY5" fmla="*/ 266051 h 373228"/>
                <a:gd name="connsiteX6" fmla="*/ 360619 w 360619"/>
                <a:gd name="connsiteY6" fmla="*/ 287487 h 373228"/>
                <a:gd name="connsiteX7" fmla="*/ 200484 w 360619"/>
                <a:gd name="connsiteY7" fmla="*/ 0 h 373228"/>
                <a:gd name="connsiteX8" fmla="*/ 147526 w 360619"/>
                <a:gd name="connsiteY8" fmla="*/ 40349 h 37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619" h="373228">
                  <a:moveTo>
                    <a:pt x="147526" y="40349"/>
                  </a:moveTo>
                  <a:cubicBezTo>
                    <a:pt x="129873" y="47914"/>
                    <a:pt x="110960" y="51697"/>
                    <a:pt x="92046" y="51697"/>
                  </a:cubicBezTo>
                  <a:cubicBezTo>
                    <a:pt x="81959" y="51697"/>
                    <a:pt x="73133" y="50436"/>
                    <a:pt x="63045" y="49175"/>
                  </a:cubicBezTo>
                  <a:cubicBezTo>
                    <a:pt x="44132" y="61784"/>
                    <a:pt x="22696" y="70611"/>
                    <a:pt x="0" y="73133"/>
                  </a:cubicBezTo>
                  <a:lnTo>
                    <a:pt x="166440" y="373229"/>
                  </a:lnTo>
                  <a:lnTo>
                    <a:pt x="232007" y="266051"/>
                  </a:lnTo>
                  <a:lnTo>
                    <a:pt x="360619" y="287487"/>
                  </a:lnTo>
                  <a:lnTo>
                    <a:pt x="200484" y="0"/>
                  </a:lnTo>
                  <a:cubicBezTo>
                    <a:pt x="186614" y="17653"/>
                    <a:pt x="168962" y="31523"/>
                    <a:pt x="147526" y="40349"/>
                  </a:cubicBezTo>
                  <a:close/>
                </a:path>
              </a:pathLst>
            </a:custGeom>
            <a:solidFill>
              <a:schemeClr val="accent2"/>
            </a:solidFill>
            <a:ln w="12601" cap="flat">
              <a:noFill/>
              <a:prstDash val="solid"/>
              <a:miter/>
            </a:ln>
          </p:spPr>
          <p:txBody>
            <a:bodyPr rtlCol="0" anchor="ctr"/>
            <a:lstStyle/>
            <a:p>
              <a:endParaRPr lang="en-NO"/>
            </a:p>
          </p:txBody>
        </p:sp>
        <p:sp>
          <p:nvSpPr>
            <p:cNvPr id="161" name="Freeform 5123">
              <a:extLst>
                <a:ext uri="{FF2B5EF4-FFF2-40B4-BE49-F238E27FC236}">
                  <a16:creationId xmlns:a16="http://schemas.microsoft.com/office/drawing/2014/main" id="{D53AD66B-8DB4-47CE-A5C7-74D47580A20E}"/>
                </a:ext>
              </a:extLst>
            </p:cNvPr>
            <p:cNvSpPr/>
            <p:nvPr/>
          </p:nvSpPr>
          <p:spPr>
            <a:xfrm>
              <a:off x="9248138" y="4886182"/>
              <a:ext cx="733848" cy="733848"/>
            </a:xfrm>
            <a:custGeom>
              <a:avLst/>
              <a:gdLst>
                <a:gd name="connsiteX0" fmla="*/ 361880 w 733848"/>
                <a:gd name="connsiteY0" fmla="*/ 585061 h 733848"/>
                <a:gd name="connsiteX1" fmla="*/ 143743 w 733848"/>
                <a:gd name="connsiteY1" fmla="*/ 366924 h 733848"/>
                <a:gd name="connsiteX2" fmla="*/ 361880 w 733848"/>
                <a:gd name="connsiteY2" fmla="*/ 148787 h 733848"/>
                <a:gd name="connsiteX3" fmla="*/ 580017 w 733848"/>
                <a:gd name="connsiteY3" fmla="*/ 366924 h 733848"/>
                <a:gd name="connsiteX4" fmla="*/ 361880 w 733848"/>
                <a:gd name="connsiteY4" fmla="*/ 585061 h 733848"/>
                <a:gd name="connsiteX5" fmla="*/ 733848 w 733848"/>
                <a:gd name="connsiteY5" fmla="*/ 366924 h 733848"/>
                <a:gd name="connsiteX6" fmla="*/ 703586 w 733848"/>
                <a:gd name="connsiteY6" fmla="*/ 296313 h 733848"/>
                <a:gd name="connsiteX7" fmla="*/ 703586 w 733848"/>
                <a:gd name="connsiteY7" fmla="*/ 219398 h 733848"/>
                <a:gd name="connsiteX8" fmla="*/ 654411 w 733848"/>
                <a:gd name="connsiteY8" fmla="*/ 170223 h 733848"/>
                <a:gd name="connsiteX9" fmla="*/ 626671 w 733848"/>
                <a:gd name="connsiteY9" fmla="*/ 107177 h 733848"/>
                <a:gd name="connsiteX10" fmla="*/ 554799 w 733848"/>
                <a:gd name="connsiteY10" fmla="*/ 79437 h 733848"/>
                <a:gd name="connsiteX11" fmla="*/ 500580 w 733848"/>
                <a:gd name="connsiteY11" fmla="*/ 25218 h 733848"/>
                <a:gd name="connsiteX12" fmla="*/ 431230 w 733848"/>
                <a:gd name="connsiteY12" fmla="*/ 25218 h 733848"/>
                <a:gd name="connsiteX13" fmla="*/ 366924 w 733848"/>
                <a:gd name="connsiteY13" fmla="*/ 0 h 733848"/>
                <a:gd name="connsiteX14" fmla="*/ 296313 w 733848"/>
                <a:gd name="connsiteY14" fmla="*/ 30262 h 733848"/>
                <a:gd name="connsiteX15" fmla="*/ 219398 w 733848"/>
                <a:gd name="connsiteY15" fmla="*/ 30262 h 733848"/>
                <a:gd name="connsiteX16" fmla="*/ 170222 w 733848"/>
                <a:gd name="connsiteY16" fmla="*/ 79437 h 733848"/>
                <a:gd name="connsiteX17" fmla="*/ 107177 w 733848"/>
                <a:gd name="connsiteY17" fmla="*/ 107177 h 733848"/>
                <a:gd name="connsiteX18" fmla="*/ 79437 w 733848"/>
                <a:gd name="connsiteY18" fmla="*/ 179049 h 733848"/>
                <a:gd name="connsiteX19" fmla="*/ 25218 w 733848"/>
                <a:gd name="connsiteY19" fmla="*/ 233268 h 733848"/>
                <a:gd name="connsiteX20" fmla="*/ 25218 w 733848"/>
                <a:gd name="connsiteY20" fmla="*/ 302618 h 733848"/>
                <a:gd name="connsiteX21" fmla="*/ 0 w 733848"/>
                <a:gd name="connsiteY21" fmla="*/ 366924 h 733848"/>
                <a:gd name="connsiteX22" fmla="*/ 30262 w 733848"/>
                <a:gd name="connsiteY22" fmla="*/ 437535 h 733848"/>
                <a:gd name="connsiteX23" fmla="*/ 30262 w 733848"/>
                <a:gd name="connsiteY23" fmla="*/ 514450 h 733848"/>
                <a:gd name="connsiteX24" fmla="*/ 79437 w 733848"/>
                <a:gd name="connsiteY24" fmla="*/ 563626 h 733848"/>
                <a:gd name="connsiteX25" fmla="*/ 107177 w 733848"/>
                <a:gd name="connsiteY25" fmla="*/ 626671 h 733848"/>
                <a:gd name="connsiteX26" fmla="*/ 179049 w 733848"/>
                <a:gd name="connsiteY26" fmla="*/ 654411 h 733848"/>
                <a:gd name="connsiteX27" fmla="*/ 233268 w 733848"/>
                <a:gd name="connsiteY27" fmla="*/ 708630 h 733848"/>
                <a:gd name="connsiteX28" fmla="*/ 302618 w 733848"/>
                <a:gd name="connsiteY28" fmla="*/ 708630 h 733848"/>
                <a:gd name="connsiteX29" fmla="*/ 366924 w 733848"/>
                <a:gd name="connsiteY29" fmla="*/ 733848 h 733848"/>
                <a:gd name="connsiteX30" fmla="*/ 437535 w 733848"/>
                <a:gd name="connsiteY30" fmla="*/ 703586 h 733848"/>
                <a:gd name="connsiteX31" fmla="*/ 514450 w 733848"/>
                <a:gd name="connsiteY31" fmla="*/ 703586 h 733848"/>
                <a:gd name="connsiteX32" fmla="*/ 563626 w 733848"/>
                <a:gd name="connsiteY32" fmla="*/ 654411 h 733848"/>
                <a:gd name="connsiteX33" fmla="*/ 626671 w 733848"/>
                <a:gd name="connsiteY33" fmla="*/ 626671 h 733848"/>
                <a:gd name="connsiteX34" fmla="*/ 654411 w 733848"/>
                <a:gd name="connsiteY34" fmla="*/ 554799 h 733848"/>
                <a:gd name="connsiteX35" fmla="*/ 708630 w 733848"/>
                <a:gd name="connsiteY35" fmla="*/ 500580 h 733848"/>
                <a:gd name="connsiteX36" fmla="*/ 708630 w 733848"/>
                <a:gd name="connsiteY36" fmla="*/ 431230 h 733848"/>
                <a:gd name="connsiteX37" fmla="*/ 733848 w 733848"/>
                <a:gd name="connsiteY37" fmla="*/ 366924 h 73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3848" h="733848">
                  <a:moveTo>
                    <a:pt x="361880" y="585061"/>
                  </a:moveTo>
                  <a:cubicBezTo>
                    <a:pt x="242094" y="585061"/>
                    <a:pt x="143743" y="487971"/>
                    <a:pt x="143743" y="366924"/>
                  </a:cubicBezTo>
                  <a:cubicBezTo>
                    <a:pt x="143743" y="245877"/>
                    <a:pt x="242094" y="148787"/>
                    <a:pt x="361880" y="148787"/>
                  </a:cubicBezTo>
                  <a:cubicBezTo>
                    <a:pt x="481667" y="148787"/>
                    <a:pt x="580017" y="245877"/>
                    <a:pt x="580017" y="366924"/>
                  </a:cubicBezTo>
                  <a:cubicBezTo>
                    <a:pt x="580017" y="487971"/>
                    <a:pt x="481667" y="585061"/>
                    <a:pt x="361880" y="585061"/>
                  </a:cubicBezTo>
                  <a:close/>
                  <a:moveTo>
                    <a:pt x="733848" y="366924"/>
                  </a:moveTo>
                  <a:cubicBezTo>
                    <a:pt x="733848" y="339184"/>
                    <a:pt x="722500" y="313966"/>
                    <a:pt x="703586" y="296313"/>
                  </a:cubicBezTo>
                  <a:cubicBezTo>
                    <a:pt x="713674" y="272356"/>
                    <a:pt x="714934" y="244616"/>
                    <a:pt x="703586" y="219398"/>
                  </a:cubicBezTo>
                  <a:cubicBezTo>
                    <a:pt x="693499" y="196702"/>
                    <a:pt x="675846" y="179049"/>
                    <a:pt x="654411" y="170223"/>
                  </a:cubicBezTo>
                  <a:cubicBezTo>
                    <a:pt x="653150" y="147526"/>
                    <a:pt x="644324" y="124830"/>
                    <a:pt x="626671" y="107177"/>
                  </a:cubicBezTo>
                  <a:cubicBezTo>
                    <a:pt x="606496" y="87003"/>
                    <a:pt x="581278" y="78176"/>
                    <a:pt x="554799" y="79437"/>
                  </a:cubicBezTo>
                  <a:cubicBezTo>
                    <a:pt x="545973" y="55480"/>
                    <a:pt x="527059" y="35305"/>
                    <a:pt x="500580" y="25218"/>
                  </a:cubicBezTo>
                  <a:cubicBezTo>
                    <a:pt x="477884" y="16392"/>
                    <a:pt x="452666" y="16392"/>
                    <a:pt x="431230" y="25218"/>
                  </a:cubicBezTo>
                  <a:cubicBezTo>
                    <a:pt x="413578" y="10087"/>
                    <a:pt x="392142" y="0"/>
                    <a:pt x="366924" y="0"/>
                  </a:cubicBezTo>
                  <a:cubicBezTo>
                    <a:pt x="339184" y="0"/>
                    <a:pt x="313966" y="11348"/>
                    <a:pt x="296313" y="30262"/>
                  </a:cubicBezTo>
                  <a:cubicBezTo>
                    <a:pt x="272356" y="20175"/>
                    <a:pt x="244616" y="18914"/>
                    <a:pt x="219398" y="30262"/>
                  </a:cubicBezTo>
                  <a:cubicBezTo>
                    <a:pt x="196702" y="40349"/>
                    <a:pt x="179049" y="58002"/>
                    <a:pt x="170222" y="79437"/>
                  </a:cubicBezTo>
                  <a:cubicBezTo>
                    <a:pt x="147526" y="80698"/>
                    <a:pt x="124830" y="89524"/>
                    <a:pt x="107177" y="107177"/>
                  </a:cubicBezTo>
                  <a:cubicBezTo>
                    <a:pt x="87003" y="127352"/>
                    <a:pt x="78176" y="152570"/>
                    <a:pt x="79437" y="179049"/>
                  </a:cubicBezTo>
                  <a:cubicBezTo>
                    <a:pt x="55480" y="187875"/>
                    <a:pt x="35305" y="206789"/>
                    <a:pt x="25218" y="233268"/>
                  </a:cubicBezTo>
                  <a:cubicBezTo>
                    <a:pt x="16392" y="255964"/>
                    <a:pt x="16392" y="281182"/>
                    <a:pt x="25218" y="302618"/>
                  </a:cubicBezTo>
                  <a:cubicBezTo>
                    <a:pt x="10087" y="320270"/>
                    <a:pt x="0" y="341706"/>
                    <a:pt x="0" y="366924"/>
                  </a:cubicBezTo>
                  <a:cubicBezTo>
                    <a:pt x="0" y="394664"/>
                    <a:pt x="11348" y="419882"/>
                    <a:pt x="30262" y="437535"/>
                  </a:cubicBezTo>
                  <a:cubicBezTo>
                    <a:pt x="20175" y="461492"/>
                    <a:pt x="18914" y="489232"/>
                    <a:pt x="30262" y="514450"/>
                  </a:cubicBezTo>
                  <a:cubicBezTo>
                    <a:pt x="40349" y="537147"/>
                    <a:pt x="58002" y="554799"/>
                    <a:pt x="79437" y="563626"/>
                  </a:cubicBezTo>
                  <a:cubicBezTo>
                    <a:pt x="80698" y="586322"/>
                    <a:pt x="89524" y="609018"/>
                    <a:pt x="107177" y="626671"/>
                  </a:cubicBezTo>
                  <a:cubicBezTo>
                    <a:pt x="127352" y="646845"/>
                    <a:pt x="152570" y="655672"/>
                    <a:pt x="179049" y="654411"/>
                  </a:cubicBezTo>
                  <a:cubicBezTo>
                    <a:pt x="187875" y="678368"/>
                    <a:pt x="206789" y="698543"/>
                    <a:pt x="233268" y="708630"/>
                  </a:cubicBezTo>
                  <a:cubicBezTo>
                    <a:pt x="255964" y="717456"/>
                    <a:pt x="281182" y="717456"/>
                    <a:pt x="302618" y="708630"/>
                  </a:cubicBezTo>
                  <a:cubicBezTo>
                    <a:pt x="320270" y="723761"/>
                    <a:pt x="341706" y="733848"/>
                    <a:pt x="366924" y="733848"/>
                  </a:cubicBezTo>
                  <a:cubicBezTo>
                    <a:pt x="394664" y="733848"/>
                    <a:pt x="419882" y="722500"/>
                    <a:pt x="437535" y="703586"/>
                  </a:cubicBezTo>
                  <a:cubicBezTo>
                    <a:pt x="461492" y="713674"/>
                    <a:pt x="489232" y="714934"/>
                    <a:pt x="514450" y="703586"/>
                  </a:cubicBezTo>
                  <a:cubicBezTo>
                    <a:pt x="537147" y="693499"/>
                    <a:pt x="554799" y="675846"/>
                    <a:pt x="563626" y="654411"/>
                  </a:cubicBezTo>
                  <a:cubicBezTo>
                    <a:pt x="586322" y="653150"/>
                    <a:pt x="609018" y="644324"/>
                    <a:pt x="626671" y="626671"/>
                  </a:cubicBezTo>
                  <a:cubicBezTo>
                    <a:pt x="646846" y="606496"/>
                    <a:pt x="655672" y="581278"/>
                    <a:pt x="654411" y="554799"/>
                  </a:cubicBezTo>
                  <a:cubicBezTo>
                    <a:pt x="678368" y="545973"/>
                    <a:pt x="698543" y="527059"/>
                    <a:pt x="708630" y="500580"/>
                  </a:cubicBezTo>
                  <a:cubicBezTo>
                    <a:pt x="717456" y="477884"/>
                    <a:pt x="717456" y="452666"/>
                    <a:pt x="708630" y="431230"/>
                  </a:cubicBezTo>
                  <a:cubicBezTo>
                    <a:pt x="723761" y="414838"/>
                    <a:pt x="733848" y="392142"/>
                    <a:pt x="733848" y="366924"/>
                  </a:cubicBezTo>
                  <a:close/>
                </a:path>
              </a:pathLst>
            </a:custGeom>
            <a:solidFill>
              <a:srgbClr val="093371"/>
            </a:solidFill>
            <a:ln w="12601" cap="flat">
              <a:noFill/>
              <a:prstDash val="solid"/>
              <a:miter/>
            </a:ln>
          </p:spPr>
          <p:txBody>
            <a:bodyPr rtlCol="0" anchor="ctr"/>
            <a:lstStyle/>
            <a:p>
              <a:endParaRPr lang="en-NO"/>
            </a:p>
          </p:txBody>
        </p:sp>
      </p:grpSp>
      <p:sp>
        <p:nvSpPr>
          <p:cNvPr id="162" name="TextBox 161">
            <a:extLst>
              <a:ext uri="{FF2B5EF4-FFF2-40B4-BE49-F238E27FC236}">
                <a16:creationId xmlns:a16="http://schemas.microsoft.com/office/drawing/2014/main" id="{808D3A9D-01B9-47DB-8A04-387D7BA5767A}"/>
              </a:ext>
            </a:extLst>
          </p:cNvPr>
          <p:cNvSpPr txBox="1"/>
          <p:nvPr/>
        </p:nvSpPr>
        <p:spPr>
          <a:xfrm>
            <a:off x="6587315" y="4612926"/>
            <a:ext cx="534016" cy="646331"/>
          </a:xfrm>
          <a:prstGeom prst="rect">
            <a:avLst/>
          </a:prstGeom>
          <a:noFill/>
        </p:spPr>
        <p:txBody>
          <a:bodyPr wrap="square" rtlCol="0">
            <a:spAutoFit/>
          </a:bodyPr>
          <a:lstStyle/>
          <a:p>
            <a:r>
              <a:rPr lang="en-NO" sz="3600" b="1" dirty="0">
                <a:solidFill>
                  <a:schemeClr val="accent2"/>
                </a:solidFill>
              </a:rPr>
              <a:t>&lt;</a:t>
            </a:r>
          </a:p>
        </p:txBody>
      </p:sp>
      <p:sp>
        <p:nvSpPr>
          <p:cNvPr id="128" name="TextBox 127">
            <a:extLst>
              <a:ext uri="{FF2B5EF4-FFF2-40B4-BE49-F238E27FC236}">
                <a16:creationId xmlns:a16="http://schemas.microsoft.com/office/drawing/2014/main" id="{15FBFFA2-5A95-447C-BA58-7A160E1EA447}"/>
              </a:ext>
            </a:extLst>
          </p:cNvPr>
          <p:cNvSpPr txBox="1"/>
          <p:nvPr/>
        </p:nvSpPr>
        <p:spPr>
          <a:xfrm>
            <a:off x="4896597" y="3373309"/>
            <a:ext cx="872591" cy="707886"/>
          </a:xfrm>
          <a:prstGeom prst="rect">
            <a:avLst/>
          </a:prstGeom>
          <a:noFill/>
        </p:spPr>
        <p:txBody>
          <a:bodyPr wrap="square" rtlCol="0">
            <a:spAutoFit/>
          </a:bodyPr>
          <a:lstStyle/>
          <a:p>
            <a:pPr algn="ctr">
              <a:buClr>
                <a:srgbClr val="008CCF"/>
              </a:buClr>
            </a:pPr>
            <a:r>
              <a:rPr lang="nb-NO" sz="4000"/>
              <a:t>20</a:t>
            </a:r>
            <a:endParaRPr lang="en-US" sz="4000" dirty="0"/>
          </a:p>
        </p:txBody>
      </p:sp>
      <p:sp>
        <p:nvSpPr>
          <p:cNvPr id="129" name="TextBox 128">
            <a:extLst>
              <a:ext uri="{FF2B5EF4-FFF2-40B4-BE49-F238E27FC236}">
                <a16:creationId xmlns:a16="http://schemas.microsoft.com/office/drawing/2014/main" id="{1D5F0CFB-DE0C-4CD3-A8B7-ADE2E4FA27D8}"/>
              </a:ext>
            </a:extLst>
          </p:cNvPr>
          <p:cNvSpPr txBox="1"/>
          <p:nvPr/>
        </p:nvSpPr>
        <p:spPr>
          <a:xfrm>
            <a:off x="7996598" y="3373309"/>
            <a:ext cx="534016" cy="707886"/>
          </a:xfrm>
          <a:prstGeom prst="rect">
            <a:avLst/>
          </a:prstGeom>
          <a:noFill/>
        </p:spPr>
        <p:txBody>
          <a:bodyPr wrap="square" rtlCol="0">
            <a:spAutoFit/>
          </a:bodyPr>
          <a:lstStyle/>
          <a:p>
            <a:pPr algn="ctr">
              <a:buClr>
                <a:srgbClr val="008CCF"/>
              </a:buClr>
            </a:pPr>
            <a:r>
              <a:rPr lang="nb-NO" sz="4000" dirty="0"/>
              <a:t>6</a:t>
            </a:r>
            <a:endParaRPr lang="en-US" sz="4000" dirty="0"/>
          </a:p>
        </p:txBody>
      </p:sp>
      <p:sp>
        <p:nvSpPr>
          <p:cNvPr id="130" name="TextBox 129">
            <a:extLst>
              <a:ext uri="{FF2B5EF4-FFF2-40B4-BE49-F238E27FC236}">
                <a16:creationId xmlns:a16="http://schemas.microsoft.com/office/drawing/2014/main" id="{3F060590-FDB5-4D55-AB88-19064CDF9FAD}"/>
              </a:ext>
            </a:extLst>
          </p:cNvPr>
          <p:cNvSpPr txBox="1"/>
          <p:nvPr/>
        </p:nvSpPr>
        <p:spPr>
          <a:xfrm>
            <a:off x="7996598" y="2277668"/>
            <a:ext cx="534016" cy="707886"/>
          </a:xfrm>
          <a:prstGeom prst="rect">
            <a:avLst/>
          </a:prstGeom>
          <a:noFill/>
        </p:spPr>
        <p:txBody>
          <a:bodyPr wrap="square" rtlCol="0">
            <a:spAutoFit/>
          </a:bodyPr>
          <a:lstStyle/>
          <a:p>
            <a:pPr algn="ctr">
              <a:buClr>
                <a:srgbClr val="008CCF"/>
              </a:buClr>
            </a:pPr>
            <a:r>
              <a:rPr lang="nb-NO" sz="4000" dirty="0"/>
              <a:t>3</a:t>
            </a:r>
            <a:endParaRPr lang="en-US" sz="4000" dirty="0"/>
          </a:p>
        </p:txBody>
      </p:sp>
      <p:sp>
        <p:nvSpPr>
          <p:cNvPr id="131" name="TextBox 130">
            <a:extLst>
              <a:ext uri="{FF2B5EF4-FFF2-40B4-BE49-F238E27FC236}">
                <a16:creationId xmlns:a16="http://schemas.microsoft.com/office/drawing/2014/main" id="{21662774-776E-45B8-928F-8979DD9A3590}"/>
              </a:ext>
            </a:extLst>
          </p:cNvPr>
          <p:cNvSpPr txBox="1"/>
          <p:nvPr/>
        </p:nvSpPr>
        <p:spPr>
          <a:xfrm>
            <a:off x="5065884" y="2277668"/>
            <a:ext cx="534016" cy="707886"/>
          </a:xfrm>
          <a:prstGeom prst="rect">
            <a:avLst/>
          </a:prstGeom>
          <a:noFill/>
        </p:spPr>
        <p:txBody>
          <a:bodyPr wrap="square" rtlCol="0">
            <a:spAutoFit/>
          </a:bodyPr>
          <a:lstStyle/>
          <a:p>
            <a:pPr algn="ctr">
              <a:buClr>
                <a:srgbClr val="008CCF"/>
              </a:buClr>
            </a:pPr>
            <a:r>
              <a:rPr lang="nb-NO" sz="4000" dirty="0"/>
              <a:t>6</a:t>
            </a:r>
            <a:endParaRPr lang="en-US" sz="4000" dirty="0"/>
          </a:p>
        </p:txBody>
      </p:sp>
      <p:sp>
        <p:nvSpPr>
          <p:cNvPr id="132" name="TextBox 131">
            <a:extLst>
              <a:ext uri="{FF2B5EF4-FFF2-40B4-BE49-F238E27FC236}">
                <a16:creationId xmlns:a16="http://schemas.microsoft.com/office/drawing/2014/main" id="{4F6FF6A3-4EB4-473F-A177-5053A4C0F129}"/>
              </a:ext>
            </a:extLst>
          </p:cNvPr>
          <p:cNvSpPr txBox="1"/>
          <p:nvPr/>
        </p:nvSpPr>
        <p:spPr>
          <a:xfrm>
            <a:off x="1483301" y="2832993"/>
            <a:ext cx="2079687" cy="369332"/>
          </a:xfrm>
          <a:prstGeom prst="rect">
            <a:avLst/>
          </a:prstGeom>
          <a:noFill/>
        </p:spPr>
        <p:txBody>
          <a:bodyPr wrap="square" rtlCol="0">
            <a:spAutoFit/>
          </a:bodyPr>
          <a:lstStyle/>
          <a:p>
            <a:pPr algn="ctr"/>
            <a:r>
              <a:rPr lang="en-NO" dirty="0">
                <a:solidFill>
                  <a:schemeClr val="accent2"/>
                </a:solidFill>
                <a:latin typeface="+mj-lt"/>
              </a:rPr>
              <a:t>(Data Element)</a:t>
            </a:r>
          </a:p>
        </p:txBody>
      </p:sp>
      <p:sp>
        <p:nvSpPr>
          <p:cNvPr id="133" name="TextBox 132">
            <a:extLst>
              <a:ext uri="{FF2B5EF4-FFF2-40B4-BE49-F238E27FC236}">
                <a16:creationId xmlns:a16="http://schemas.microsoft.com/office/drawing/2014/main" id="{D01DA474-542B-4241-B4E2-468F002F2E1C}"/>
              </a:ext>
            </a:extLst>
          </p:cNvPr>
          <p:cNvSpPr txBox="1"/>
          <p:nvPr/>
        </p:nvSpPr>
        <p:spPr>
          <a:xfrm>
            <a:off x="6695186" y="3390123"/>
            <a:ext cx="534016" cy="646331"/>
          </a:xfrm>
          <a:prstGeom prst="rect">
            <a:avLst/>
          </a:prstGeom>
          <a:noFill/>
        </p:spPr>
        <p:txBody>
          <a:bodyPr wrap="square" rtlCol="0">
            <a:spAutoFit/>
          </a:bodyPr>
          <a:lstStyle/>
          <a:p>
            <a:r>
              <a:rPr lang="en-NO" sz="3600" b="1" dirty="0">
                <a:solidFill>
                  <a:schemeClr val="tx2"/>
                </a:solidFill>
              </a:rPr>
              <a:t>&gt;</a:t>
            </a:r>
          </a:p>
        </p:txBody>
      </p:sp>
      <p:sp>
        <p:nvSpPr>
          <p:cNvPr id="3" name="Rectangle: Rounded Corners 2">
            <a:extLst>
              <a:ext uri="{FF2B5EF4-FFF2-40B4-BE49-F238E27FC236}">
                <a16:creationId xmlns:a16="http://schemas.microsoft.com/office/drawing/2014/main" id="{1F0954E9-7D0E-4D99-A245-48A1940627CF}"/>
              </a:ext>
            </a:extLst>
          </p:cNvPr>
          <p:cNvSpPr/>
          <p:nvPr/>
        </p:nvSpPr>
        <p:spPr>
          <a:xfrm>
            <a:off x="4312616" y="3397373"/>
            <a:ext cx="4843504" cy="603113"/>
          </a:xfrm>
          <a:prstGeom prst="roundRect">
            <a:avLst/>
          </a:prstGeom>
          <a:noFill/>
          <a:ln w="476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560298205"/>
      </p:ext>
    </p:extLst>
  </p:cSld>
  <p:clrMapOvr>
    <a:masterClrMapping/>
  </p:clrMapOvr>
  <mc:AlternateContent xmlns:mc="http://schemas.openxmlformats.org/markup-compatibility/2006" xmlns:p14="http://schemas.microsoft.com/office/powerpoint/2010/main">
    <mc:Choice Requires="p14">
      <p:transition spd="med" p14:dur="700" advClick="0" advTm="58536">
        <p:fade/>
      </p:transition>
    </mc:Choice>
    <mc:Fallback xmlns="">
      <p:transition spd="med" advClick="0" advTm="5853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8"/>
                                        </p:tgtEl>
                                        <p:attrNameLst>
                                          <p:attrName>fillcolor</p:attrName>
                                        </p:attrNameLst>
                                      </p:cBhvr>
                                      <p:to>
                                        <a:srgbClr val="2196F3"/>
                                      </p:to>
                                    </p:animClr>
                                    <p:set>
                                      <p:cBhvr>
                                        <p:cTn id="7" dur="500" fill="hold"/>
                                        <p:tgtEl>
                                          <p:spTgt spid="98"/>
                                        </p:tgtEl>
                                        <p:attrNameLst>
                                          <p:attrName>fill.type</p:attrName>
                                        </p:attrNameLst>
                                      </p:cBhvr>
                                      <p:to>
                                        <p:strVal val="solid"/>
                                      </p:to>
                                    </p:set>
                                    <p:set>
                                      <p:cBhvr>
                                        <p:cTn id="8" dur="500" fill="hold"/>
                                        <p:tgtEl>
                                          <p:spTgt spid="9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97"/>
                                        </p:tgtEl>
                                        <p:attrNameLst>
                                          <p:attrName>fillcolor</p:attrName>
                                        </p:attrNameLst>
                                      </p:cBhvr>
                                      <p:to>
                                        <a:srgbClr val="2196F3"/>
                                      </p:to>
                                    </p:animClr>
                                    <p:set>
                                      <p:cBhvr>
                                        <p:cTn id="13" dur="500" fill="hold"/>
                                        <p:tgtEl>
                                          <p:spTgt spid="97"/>
                                        </p:tgtEl>
                                        <p:attrNameLst>
                                          <p:attrName>fill.type</p:attrName>
                                        </p:attrNameLst>
                                      </p:cBhvr>
                                      <p:to>
                                        <p:strVal val="solid"/>
                                      </p:to>
                                    </p:set>
                                    <p:set>
                                      <p:cBhvr>
                                        <p:cTn id="14" dur="500" fill="hold"/>
                                        <p:tgtEl>
                                          <p:spTgt spid="97"/>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500" fill="hold"/>
                                        <p:tgtEl>
                                          <p:spTgt spid="99"/>
                                        </p:tgtEl>
                                        <p:attrNameLst>
                                          <p:attrName>fillcolor</p:attrName>
                                        </p:attrNameLst>
                                      </p:cBhvr>
                                      <p:to>
                                        <a:srgbClr val="FF8F02"/>
                                      </p:to>
                                    </p:animClr>
                                    <p:set>
                                      <p:cBhvr>
                                        <p:cTn id="19" dur="500" fill="hold"/>
                                        <p:tgtEl>
                                          <p:spTgt spid="99"/>
                                        </p:tgtEl>
                                        <p:attrNameLst>
                                          <p:attrName>fill.type</p:attrName>
                                        </p:attrNameLst>
                                      </p:cBhvr>
                                      <p:to>
                                        <p:strVal val="solid"/>
                                      </p:to>
                                    </p:set>
                                    <p:set>
                                      <p:cBhvr>
                                        <p:cTn id="20" dur="500" fill="hold"/>
                                        <p:tgtEl>
                                          <p:spTgt spid="99"/>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500" fill="hold"/>
                                        <p:tgtEl>
                                          <p:spTgt spid="92"/>
                                        </p:tgtEl>
                                        <p:attrNameLst>
                                          <p:attrName>fillcolor</p:attrName>
                                        </p:attrNameLst>
                                      </p:cBhvr>
                                      <p:to>
                                        <a:srgbClr val="2196F3"/>
                                      </p:to>
                                    </p:animClr>
                                    <p:set>
                                      <p:cBhvr>
                                        <p:cTn id="25" dur="500" fill="hold"/>
                                        <p:tgtEl>
                                          <p:spTgt spid="92"/>
                                        </p:tgtEl>
                                        <p:attrNameLst>
                                          <p:attrName>fill.type</p:attrName>
                                        </p:attrNameLst>
                                      </p:cBhvr>
                                      <p:to>
                                        <p:strVal val="solid"/>
                                      </p:to>
                                    </p:set>
                                    <p:set>
                                      <p:cBhvr>
                                        <p:cTn id="26" dur="500" fill="hold"/>
                                        <p:tgtEl>
                                          <p:spTgt spid="92"/>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95"/>
                                        </p:tgtEl>
                                        <p:attrNameLst>
                                          <p:attrName>fillcolor</p:attrName>
                                        </p:attrNameLst>
                                      </p:cBhvr>
                                      <p:to>
                                        <a:srgbClr val="2196F3"/>
                                      </p:to>
                                    </p:animClr>
                                    <p:set>
                                      <p:cBhvr>
                                        <p:cTn id="29" dur="500" fill="hold"/>
                                        <p:tgtEl>
                                          <p:spTgt spid="95"/>
                                        </p:tgtEl>
                                        <p:attrNameLst>
                                          <p:attrName>fill.type</p:attrName>
                                        </p:attrNameLst>
                                      </p:cBhvr>
                                      <p:to>
                                        <p:strVal val="solid"/>
                                      </p:to>
                                    </p:set>
                                    <p:set>
                                      <p:cBhvr>
                                        <p:cTn id="30" dur="500" fill="hold"/>
                                        <p:tgtEl>
                                          <p:spTgt spid="95"/>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6" presetClass="emph" presetSubtype="0" fill="remove" grpId="0" nodeType="clickEffect">
                                  <p:stCondLst>
                                    <p:cond delay="0"/>
                                  </p:stCondLst>
                                  <p:iterate type="lt">
                                    <p:tmPct val="4000"/>
                                  </p:iterate>
                                  <p:childTnLst>
                                    <p:set>
                                      <p:cBhvr override="childStyle">
                                        <p:cTn id="44" dur="3000" fill="hold"/>
                                        <p:tgtEl>
                                          <p:spTgt spid="131"/>
                                        </p:tgtEl>
                                        <p:attrNameLst>
                                          <p:attrName>style.color</p:attrName>
                                        </p:attrNameLst>
                                      </p:cBhvr>
                                      <p:to>
                                        <p:clrVal>
                                          <a:schemeClr val="accent2"/>
                                        </p:clrVal>
                                      </p:to>
                                    </p:set>
                                    <p:set>
                                      <p:cBhvr>
                                        <p:cTn id="45" dur="3000" fill="hold"/>
                                        <p:tgtEl>
                                          <p:spTgt spid="131"/>
                                        </p:tgtEl>
                                        <p:attrNameLst>
                                          <p:attrName>fillcolor</p:attrName>
                                        </p:attrNameLst>
                                      </p:cBhvr>
                                      <p:to>
                                        <p:clrVal>
                                          <a:schemeClr val="accent2"/>
                                        </p:clrVal>
                                      </p:to>
                                    </p:set>
                                    <p:set>
                                      <p:cBhvr>
                                        <p:cTn id="46" dur="3000" fill="hold"/>
                                        <p:tgtEl>
                                          <p:spTgt spid="131"/>
                                        </p:tgtEl>
                                        <p:attrNameLst>
                                          <p:attrName>fill.type</p:attrName>
                                        </p:attrNameLst>
                                      </p:cBhvr>
                                      <p:to>
                                        <p:strVal val="solid"/>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7"/>
                                        </p:tgtEl>
                                        <p:attrNameLst>
                                          <p:attrName>style.visibility</p:attrName>
                                        </p:attrNameLst>
                                      </p:cBhvr>
                                      <p:to>
                                        <p:strVal val="visible"/>
                                      </p:to>
                                    </p:set>
                                    <p:animEffect transition="in" filter="fade">
                                      <p:cBhvr>
                                        <p:cTn id="51" dur="500"/>
                                        <p:tgtEl>
                                          <p:spTgt spid="15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6"/>
                                        </p:tgtEl>
                                        <p:attrNameLst>
                                          <p:attrName>style.visibility</p:attrName>
                                        </p:attrNameLst>
                                      </p:cBhvr>
                                      <p:to>
                                        <p:strVal val="visible"/>
                                      </p:to>
                                    </p:set>
                                    <p:animEffect transition="in" filter="fade">
                                      <p:cBhvr>
                                        <p:cTn id="56" dur="500"/>
                                        <p:tgtEl>
                                          <p:spTgt spid="15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55"/>
                                        </p:tgtEl>
                                      </p:cBhvr>
                                    </p:animEffect>
                                    <p:set>
                                      <p:cBhvr>
                                        <p:cTn id="61" dur="1" fill="hold">
                                          <p:stCondLst>
                                            <p:cond delay="499"/>
                                          </p:stCondLst>
                                        </p:cTn>
                                        <p:tgtEl>
                                          <p:spTgt spid="15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62"/>
                                        </p:tgtEl>
                                        <p:attrNameLst>
                                          <p:attrName>style.visibility</p:attrName>
                                        </p:attrNameLst>
                                      </p:cBhvr>
                                      <p:to>
                                        <p:strVal val="visible"/>
                                      </p:to>
                                    </p:set>
                                    <p:animEffect transition="in" filter="fade">
                                      <p:cBhvr>
                                        <p:cTn id="66" dur="500"/>
                                        <p:tgtEl>
                                          <p:spTgt spid="16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fade">
                                      <p:cBhvr>
                                        <p:cTn id="71"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62" grpId="0"/>
      <p:bldP spid="131" grpId="0"/>
      <p:bldP spid="3" grpId="0" animBg="1"/>
      <p:bldP spid="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a:r>
              <a:rPr lang="es-ES" dirty="0" err="1"/>
              <a:t>Summary</a:t>
            </a:r>
            <a:endParaRPr lang="es-ES" dirty="0"/>
          </a:p>
        </p:txBody>
      </p:sp>
      <p:sp>
        <p:nvSpPr>
          <p:cNvPr id="3" name="TextBox 2">
            <a:extLst>
              <a:ext uri="{FF2B5EF4-FFF2-40B4-BE49-F238E27FC236}">
                <a16:creationId xmlns:a16="http://schemas.microsoft.com/office/drawing/2014/main" id="{5D63823E-7B9A-0045-AE3D-249FBEF0AFDE}"/>
              </a:ext>
            </a:extLst>
          </p:cNvPr>
          <p:cNvSpPr txBox="1"/>
          <p:nvPr/>
        </p:nvSpPr>
        <p:spPr>
          <a:xfrm>
            <a:off x="5547463" y="1922840"/>
            <a:ext cx="1143000" cy="584775"/>
          </a:xfrm>
          <a:prstGeom prst="rect">
            <a:avLst/>
          </a:prstGeom>
          <a:noFill/>
        </p:spPr>
        <p:txBody>
          <a:bodyPr wrap="square" rtlCol="0">
            <a:spAutoFit/>
          </a:bodyPr>
          <a:lstStyle/>
          <a:p>
            <a:pPr algn="ctr"/>
            <a:r>
              <a:rPr lang="en-NO" sz="3200" dirty="0">
                <a:solidFill>
                  <a:schemeClr val="accent2"/>
                </a:solidFill>
                <a:latin typeface="Rubik" pitchFamily="2" charset="-79"/>
                <a:cs typeface="Rubik" pitchFamily="2" charset="-79"/>
              </a:rPr>
              <a:t>VS.</a:t>
            </a:r>
          </a:p>
        </p:txBody>
      </p:sp>
      <p:sp>
        <p:nvSpPr>
          <p:cNvPr id="6" name="Rectangle: Rounded Corners 17">
            <a:extLst>
              <a:ext uri="{FF2B5EF4-FFF2-40B4-BE49-F238E27FC236}">
                <a16:creationId xmlns:a16="http://schemas.microsoft.com/office/drawing/2014/main" id="{9D0F6F8B-D26B-49B5-AF40-10DBF305C5F8}"/>
              </a:ext>
            </a:extLst>
          </p:cNvPr>
          <p:cNvSpPr/>
          <p:nvPr/>
        </p:nvSpPr>
        <p:spPr>
          <a:xfrm>
            <a:off x="2283727"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Data </a:t>
            </a:r>
            <a:r>
              <a:rPr lang="es-ES" sz="2400" dirty="0" err="1"/>
              <a:t>Elements</a:t>
            </a:r>
            <a:endParaRPr lang="es-ES" sz="2400" dirty="0"/>
          </a:p>
        </p:txBody>
      </p:sp>
      <p:sp>
        <p:nvSpPr>
          <p:cNvPr id="8" name="Rectangle: Rounded Corners 17">
            <a:extLst>
              <a:ext uri="{FF2B5EF4-FFF2-40B4-BE49-F238E27FC236}">
                <a16:creationId xmlns:a16="http://schemas.microsoft.com/office/drawing/2014/main" id="{CD5187D1-8BCA-4445-8A10-A7BF878C95B0}"/>
              </a:ext>
            </a:extLst>
          </p:cNvPr>
          <p:cNvSpPr/>
          <p:nvPr/>
        </p:nvSpPr>
        <p:spPr>
          <a:xfrm>
            <a:off x="6888001"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Indicators</a:t>
            </a:r>
          </a:p>
        </p:txBody>
      </p:sp>
      <p:sp>
        <p:nvSpPr>
          <p:cNvPr id="9" name="Rectangle: Rounded Corners 17">
            <a:extLst>
              <a:ext uri="{FF2B5EF4-FFF2-40B4-BE49-F238E27FC236}">
                <a16:creationId xmlns:a16="http://schemas.microsoft.com/office/drawing/2014/main" id="{7EBB3ABF-C7A8-4108-B92E-F08718901530}"/>
              </a:ext>
            </a:extLst>
          </p:cNvPr>
          <p:cNvSpPr/>
          <p:nvPr/>
        </p:nvSpPr>
        <p:spPr>
          <a:xfrm>
            <a:off x="4964858" y="108162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“What”</a:t>
            </a:r>
          </a:p>
        </p:txBody>
      </p:sp>
      <mc:AlternateContent xmlns:mc="http://schemas.openxmlformats.org/markup-compatibility/2006" xmlns:a14="http://schemas.microsoft.com/office/drawing/2010/main">
        <mc:Choice Requires="a14">
          <p:sp>
            <p:nvSpPr>
              <p:cNvPr id="11" name="TextBox 10" hidden="1">
                <a:extLst>
                  <a:ext uri="{FF2B5EF4-FFF2-40B4-BE49-F238E27FC236}">
                    <a16:creationId xmlns:a16="http://schemas.microsoft.com/office/drawing/2014/main" id="{5AEE2534-847D-487F-83BE-4F78EC028156}"/>
                  </a:ext>
                </a:extLst>
              </p:cNvPr>
              <p:cNvSpPr txBox="1"/>
              <p:nvPr/>
            </p:nvSpPr>
            <p:spPr>
              <a:xfrm>
                <a:off x="7273068" y="3773345"/>
                <a:ext cx="3686176" cy="620298"/>
              </a:xfrm>
              <a:prstGeom prst="rect">
                <a:avLst/>
              </a:prstGeom>
              <a:noFill/>
            </p:spPr>
            <p:txBody>
              <a:bodyPr wrap="square" lIns="0" tIns="0" rIns="0" bIns="0" rtlCol="0">
                <a:spAutoFit/>
              </a:bodyPr>
              <a:lstStyle/>
              <a:p>
                <a14:m>
                  <m:oMath xmlns:m="http://schemas.openxmlformats.org/officeDocument/2006/math">
                    <m:f>
                      <m:fPr>
                        <m:ctrlPr>
                          <a:rPr lang="en-GB" sz="2800" b="1" i="1" smtClean="0">
                            <a:solidFill>
                              <a:schemeClr val="tx1"/>
                            </a:solidFill>
                            <a:latin typeface="Cambria Math" panose="02040503050406030204" pitchFamily="18" charset="0"/>
                            <a:ea typeface="Cambria Math" panose="02040503050406030204" pitchFamily="18" charset="0"/>
                          </a:rPr>
                        </m:ctrlPr>
                      </m:fPr>
                      <m:num>
                        <m:r>
                          <a:rPr lang="nb-NO" sz="2800" b="1" i="0" smtClean="0">
                            <a:solidFill>
                              <a:schemeClr val="tx1"/>
                            </a:solidFill>
                            <a:latin typeface="Cambria Math" panose="02040503050406030204" pitchFamily="18" charset="0"/>
                            <a:ea typeface="Cambria Math" panose="02040503050406030204" pitchFamily="18" charset="0"/>
                          </a:rPr>
                          <m:t>𝐍𝐮𝐦𝐞𝐫𝐚𝐭𝐨𝐫</m:t>
                        </m:r>
                      </m:num>
                      <m:den>
                        <m:r>
                          <a:rPr lang="nb-NO" sz="2800" b="1" i="0" smtClean="0">
                            <a:solidFill>
                              <a:schemeClr val="tx1"/>
                            </a:solidFill>
                            <a:latin typeface="Cambria Math" panose="02040503050406030204" pitchFamily="18" charset="0"/>
                            <a:ea typeface="Cambria Math" panose="02040503050406030204" pitchFamily="18" charset="0"/>
                          </a:rPr>
                          <m:t>𝐃𝐞𝐧𝐨𝐦𝐢𝐧𝐚𝐭𝐨𝐫</m:t>
                        </m:r>
                      </m:den>
                    </m:f>
                  </m:oMath>
                </a14:m>
                <a:r>
                  <a:rPr lang="en-NO" sz="2800" b="1" dirty="0">
                    <a:solidFill>
                      <a:schemeClr val="tx1"/>
                    </a:solidFill>
                    <a:latin typeface="Cambria Math" panose="02040503050406030204" pitchFamily="18" charset="0"/>
                    <a:ea typeface="Cambria Math" panose="02040503050406030204" pitchFamily="18" charset="0"/>
                    <a:cs typeface="Rubik" pitchFamily="2" charset="-79"/>
                  </a:rPr>
                  <a:t> x Factor</a:t>
                </a:r>
              </a:p>
            </p:txBody>
          </p:sp>
        </mc:Choice>
        <mc:Fallback xmlns="">
          <p:sp>
            <p:nvSpPr>
              <p:cNvPr id="11" name="TextBox 10" hidden="1">
                <a:extLst>
                  <a:ext uri="{FF2B5EF4-FFF2-40B4-BE49-F238E27FC236}">
                    <a16:creationId xmlns:a16="http://schemas.microsoft.com/office/drawing/2014/main" id="{5AEE2534-847D-487F-83BE-4F78EC028156}"/>
                  </a:ext>
                </a:extLst>
              </p:cNvPr>
              <p:cNvSpPr txBox="1">
                <a:spLocks noRot="1" noChangeAspect="1" noMove="1" noResize="1" noEditPoints="1" noAdjustHandles="1" noChangeArrowheads="1" noChangeShapeType="1" noTextEdit="1"/>
              </p:cNvSpPr>
              <p:nvPr/>
            </p:nvSpPr>
            <p:spPr>
              <a:xfrm>
                <a:off x="7273068" y="3773345"/>
                <a:ext cx="3686176" cy="620298"/>
              </a:xfrm>
              <a:prstGeom prst="rect">
                <a:avLst/>
              </a:prstGeom>
              <a:blipFill>
                <a:blip r:embed="rId4"/>
                <a:stretch>
                  <a:fillRect t="-3922" b="-16667"/>
                </a:stretch>
              </a:blipFill>
            </p:spPr>
            <p:txBody>
              <a:bodyPr/>
              <a:lstStyle/>
              <a:p>
                <a:r>
                  <a:rPr lang="es-ES">
                    <a:noFill/>
                  </a:rPr>
                  <a:t> </a:t>
                </a:r>
              </a:p>
            </p:txBody>
          </p:sp>
        </mc:Fallback>
      </mc:AlternateContent>
      <p:sp>
        <p:nvSpPr>
          <p:cNvPr id="5" name="TextBox 4">
            <a:extLst>
              <a:ext uri="{FF2B5EF4-FFF2-40B4-BE49-F238E27FC236}">
                <a16:creationId xmlns:a16="http://schemas.microsoft.com/office/drawing/2014/main" id="{94CCDAEE-DCFC-44D3-915C-8E01E13AC165}"/>
              </a:ext>
            </a:extLst>
          </p:cNvPr>
          <p:cNvSpPr txBox="1"/>
          <p:nvPr/>
        </p:nvSpPr>
        <p:spPr>
          <a:xfrm>
            <a:off x="2187471" y="2935705"/>
            <a:ext cx="3359084" cy="461665"/>
          </a:xfrm>
          <a:prstGeom prst="rect">
            <a:avLst/>
          </a:prstGeom>
          <a:noFill/>
        </p:spPr>
        <p:txBody>
          <a:bodyPr wrap="square" rtlCol="0">
            <a:spAutoFit/>
          </a:bodyPr>
          <a:lstStyle/>
          <a:p>
            <a:pPr algn="l">
              <a:buClr>
                <a:srgbClr val="008CCF"/>
              </a:buClr>
            </a:pPr>
            <a:r>
              <a:rPr lang="es-ES" sz="2400" b="1"/>
              <a:t>Collected</a:t>
            </a:r>
            <a:r>
              <a:rPr lang="es-ES" sz="2400"/>
              <a:t> data</a:t>
            </a:r>
          </a:p>
        </p:txBody>
      </p:sp>
      <p:sp>
        <p:nvSpPr>
          <p:cNvPr id="12" name="TextBox 11">
            <a:extLst>
              <a:ext uri="{FF2B5EF4-FFF2-40B4-BE49-F238E27FC236}">
                <a16:creationId xmlns:a16="http://schemas.microsoft.com/office/drawing/2014/main" id="{886D706B-ACCE-4168-9D0B-BE2890908B6F}"/>
              </a:ext>
            </a:extLst>
          </p:cNvPr>
          <p:cNvSpPr txBox="1"/>
          <p:nvPr/>
        </p:nvSpPr>
        <p:spPr>
          <a:xfrm>
            <a:off x="2211532" y="3534467"/>
            <a:ext cx="3359084"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b="1">
                <a:solidFill>
                  <a:schemeClr val="accent2"/>
                </a:solidFill>
              </a:rPr>
              <a:t>Cases</a:t>
            </a:r>
            <a:r>
              <a:rPr lang="es-ES" sz="2400"/>
              <a:t> of a disease</a:t>
            </a:r>
          </a:p>
        </p:txBody>
      </p:sp>
      <p:sp>
        <p:nvSpPr>
          <p:cNvPr id="13" name="TextBox 12">
            <a:extLst>
              <a:ext uri="{FF2B5EF4-FFF2-40B4-BE49-F238E27FC236}">
                <a16:creationId xmlns:a16="http://schemas.microsoft.com/office/drawing/2014/main" id="{91B10FDD-9E49-400D-8A5C-20C888FD90B5}"/>
              </a:ext>
            </a:extLst>
          </p:cNvPr>
          <p:cNvSpPr txBox="1"/>
          <p:nvPr/>
        </p:nvSpPr>
        <p:spPr>
          <a:xfrm>
            <a:off x="2211532" y="4042841"/>
            <a:ext cx="3359084"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b="1">
                <a:solidFill>
                  <a:schemeClr val="accent2"/>
                </a:solidFill>
              </a:rPr>
              <a:t>Population</a:t>
            </a:r>
            <a:r>
              <a:rPr lang="es-ES" sz="2400"/>
              <a:t> data</a:t>
            </a:r>
          </a:p>
        </p:txBody>
      </p:sp>
      <p:sp>
        <p:nvSpPr>
          <p:cNvPr id="14" name="TextBox 13">
            <a:extLst>
              <a:ext uri="{FF2B5EF4-FFF2-40B4-BE49-F238E27FC236}">
                <a16:creationId xmlns:a16="http://schemas.microsoft.com/office/drawing/2014/main" id="{48CECDBE-32A1-48AE-8B9E-E1EA4D2FA108}"/>
              </a:ext>
            </a:extLst>
          </p:cNvPr>
          <p:cNvSpPr txBox="1"/>
          <p:nvPr/>
        </p:nvSpPr>
        <p:spPr>
          <a:xfrm>
            <a:off x="2211532" y="4551215"/>
            <a:ext cx="3359084"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b="1">
                <a:solidFill>
                  <a:schemeClr val="accent2"/>
                </a:solidFill>
              </a:rPr>
              <a:t>Number</a:t>
            </a:r>
            <a:r>
              <a:rPr lang="es-ES" sz="2400"/>
              <a:t> of hospital beds</a:t>
            </a:r>
          </a:p>
        </p:txBody>
      </p:sp>
      <p:sp>
        <p:nvSpPr>
          <p:cNvPr id="16" name="TextBox 15">
            <a:extLst>
              <a:ext uri="{FF2B5EF4-FFF2-40B4-BE49-F238E27FC236}">
                <a16:creationId xmlns:a16="http://schemas.microsoft.com/office/drawing/2014/main" id="{70A522B5-4DA0-4B29-9965-FE1030BEE1D7}"/>
              </a:ext>
            </a:extLst>
          </p:cNvPr>
          <p:cNvSpPr txBox="1"/>
          <p:nvPr/>
        </p:nvSpPr>
        <p:spPr>
          <a:xfrm>
            <a:off x="6886080" y="2935705"/>
            <a:ext cx="3359084" cy="461665"/>
          </a:xfrm>
          <a:prstGeom prst="rect">
            <a:avLst/>
          </a:prstGeom>
          <a:noFill/>
        </p:spPr>
        <p:txBody>
          <a:bodyPr wrap="square" rtlCol="0">
            <a:spAutoFit/>
          </a:bodyPr>
          <a:lstStyle/>
          <a:p>
            <a:pPr algn="l">
              <a:buClr>
                <a:srgbClr val="008CCF"/>
              </a:buClr>
            </a:pPr>
            <a:r>
              <a:rPr lang="es-ES" sz="2400" b="1"/>
              <a:t>Calculated</a:t>
            </a:r>
            <a:r>
              <a:rPr lang="es-ES" sz="2400"/>
              <a:t> values</a:t>
            </a:r>
          </a:p>
        </p:txBody>
      </p:sp>
      <p:sp>
        <p:nvSpPr>
          <p:cNvPr id="17" name="TextBox 16">
            <a:extLst>
              <a:ext uri="{FF2B5EF4-FFF2-40B4-BE49-F238E27FC236}">
                <a16:creationId xmlns:a16="http://schemas.microsoft.com/office/drawing/2014/main" id="{136238A7-D74D-4CE8-951A-CE06738814BC}"/>
              </a:ext>
            </a:extLst>
          </p:cNvPr>
          <p:cNvSpPr txBox="1"/>
          <p:nvPr/>
        </p:nvSpPr>
        <p:spPr>
          <a:xfrm>
            <a:off x="6851949" y="3546499"/>
            <a:ext cx="3940366"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Using two or more data elements</a:t>
            </a:r>
          </a:p>
        </p:txBody>
      </p:sp>
      <p:sp>
        <p:nvSpPr>
          <p:cNvPr id="18" name="TextBox 17">
            <a:extLst>
              <a:ext uri="{FF2B5EF4-FFF2-40B4-BE49-F238E27FC236}">
                <a16:creationId xmlns:a16="http://schemas.microsoft.com/office/drawing/2014/main" id="{A77EFE58-89C6-4F1F-8A03-DAA49AE60528}"/>
              </a:ext>
            </a:extLst>
          </p:cNvPr>
          <p:cNvSpPr txBox="1"/>
          <p:nvPr/>
        </p:nvSpPr>
        <p:spPr>
          <a:xfrm>
            <a:off x="6851949" y="4408635"/>
            <a:ext cx="4144903"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Immunization </a:t>
            </a:r>
            <a:r>
              <a:rPr lang="es-ES" sz="2400" b="1">
                <a:solidFill>
                  <a:schemeClr val="accent2"/>
                </a:solidFill>
              </a:rPr>
              <a:t>coverage</a:t>
            </a:r>
          </a:p>
        </p:txBody>
      </p:sp>
      <p:sp>
        <p:nvSpPr>
          <p:cNvPr id="19" name="TextBox 18">
            <a:extLst>
              <a:ext uri="{FF2B5EF4-FFF2-40B4-BE49-F238E27FC236}">
                <a16:creationId xmlns:a16="http://schemas.microsoft.com/office/drawing/2014/main" id="{D24AC24A-D882-4BA4-94EF-2166E2769D50}"/>
              </a:ext>
            </a:extLst>
          </p:cNvPr>
          <p:cNvSpPr txBox="1"/>
          <p:nvPr/>
        </p:nvSpPr>
        <p:spPr>
          <a:xfrm>
            <a:off x="6851949" y="4901439"/>
            <a:ext cx="3940366"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Maternal mortality </a:t>
            </a:r>
            <a:r>
              <a:rPr lang="es-ES" sz="2400" b="1">
                <a:solidFill>
                  <a:schemeClr val="accent2"/>
                </a:solidFill>
              </a:rPr>
              <a:t>rate</a:t>
            </a:r>
          </a:p>
        </p:txBody>
      </p:sp>
      <p:sp>
        <p:nvSpPr>
          <p:cNvPr id="20" name="TextBox 19">
            <a:extLst>
              <a:ext uri="{FF2B5EF4-FFF2-40B4-BE49-F238E27FC236}">
                <a16:creationId xmlns:a16="http://schemas.microsoft.com/office/drawing/2014/main" id="{FA73610B-7BE5-483E-A24C-630DF18B48D5}"/>
              </a:ext>
            </a:extLst>
          </p:cNvPr>
          <p:cNvSpPr txBox="1"/>
          <p:nvPr/>
        </p:nvSpPr>
        <p:spPr>
          <a:xfrm>
            <a:off x="6851949" y="5394243"/>
            <a:ext cx="3940366"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b="1">
                <a:solidFill>
                  <a:schemeClr val="accent2"/>
                </a:solidFill>
              </a:rPr>
              <a:t>Total</a:t>
            </a:r>
            <a:r>
              <a:rPr lang="es-ES" sz="2400"/>
              <a:t> of data elements</a:t>
            </a:r>
            <a:endParaRPr lang="es-ES" sz="2400" b="1">
              <a:solidFill>
                <a:schemeClr val="accent2"/>
              </a:solidFill>
            </a:endParaRPr>
          </a:p>
        </p:txBody>
      </p:sp>
    </p:spTree>
    <p:custDataLst>
      <p:tags r:id="rId1"/>
    </p:custDataLst>
    <p:extLst>
      <p:ext uri="{BB962C8B-B14F-4D97-AF65-F5344CB8AC3E}">
        <p14:creationId xmlns:p14="http://schemas.microsoft.com/office/powerpoint/2010/main" val="1293562462"/>
      </p:ext>
    </p:extLst>
  </p:cSld>
  <p:clrMapOvr>
    <a:masterClrMapping/>
  </p:clrMapOvr>
  <mc:AlternateContent xmlns:mc="http://schemas.openxmlformats.org/markup-compatibility/2006" xmlns:p14="http://schemas.microsoft.com/office/powerpoint/2010/main">
    <mc:Choice Requires="p14">
      <p:transition p14:dur="0" advClick="0" advTm="66792"/>
    </mc:Choice>
    <mc:Fallback xmlns="">
      <p:transition advClick="0" advTm="667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8" grpId="0" animBg="1"/>
      <p:bldP spid="9" grpId="0" animBg="1"/>
      <p:bldP spid="11" grpId="0"/>
      <p:bldP spid="11" grpId="1"/>
      <p:bldP spid="5" grpId="0"/>
      <p:bldP spid="12" grpId="0"/>
      <p:bldP spid="13" grpId="0"/>
      <p:bldP spid="14" grpId="0"/>
      <p:bldP spid="16" grpId="0"/>
      <p:bldP spid="17" grpId="0"/>
      <p:bldP spid="18"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p:strip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24573" y="1677817"/>
            <a:ext cx="3959566" cy="3959566"/>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a:r>
              <a:rPr lang="es-ES"/>
              <a:t>Introduction</a:t>
            </a:r>
            <a:endParaRPr lang="en-NO" dirty="0"/>
          </a:p>
        </p:txBody>
      </p:sp>
      <p:sp>
        <p:nvSpPr>
          <p:cNvPr id="55" name="TextBox 54">
            <a:extLst>
              <a:ext uri="{FF2B5EF4-FFF2-40B4-BE49-F238E27FC236}">
                <a16:creationId xmlns:a16="http://schemas.microsoft.com/office/drawing/2014/main" id="{D026F68A-4AE2-BA47-A74F-FB90111637D2}"/>
              </a:ext>
            </a:extLst>
          </p:cNvPr>
          <p:cNvSpPr txBox="1"/>
          <p:nvPr/>
        </p:nvSpPr>
        <p:spPr>
          <a:xfrm>
            <a:off x="2117384" y="4429125"/>
            <a:ext cx="2801350" cy="461666"/>
          </a:xfrm>
          <a:prstGeom prst="rect">
            <a:avLst/>
          </a:prstGeom>
          <a:noFill/>
        </p:spPr>
        <p:txBody>
          <a:bodyPr wrap="square" rtlCol="0">
            <a:spAutoFit/>
          </a:bodyPr>
          <a:lstStyle/>
          <a:p>
            <a:pPr algn="ctr">
              <a:buClr>
                <a:srgbClr val="008CCF"/>
              </a:buClr>
            </a:pPr>
            <a:r>
              <a:rPr lang="es-ES" sz="2400">
                <a:latin typeface="Rubik" pitchFamily="2" charset="-79"/>
                <a:cs typeface="Rubik" pitchFamily="2" charset="-79"/>
              </a:rPr>
              <a:t>Data </a:t>
            </a:r>
            <a:r>
              <a:rPr lang="es-ES" sz="2400" dirty="0">
                <a:latin typeface="Rubik" pitchFamily="2" charset="-79"/>
                <a:cs typeface="Rubik" pitchFamily="2" charset="-79"/>
              </a:rPr>
              <a:t>e</a:t>
            </a:r>
            <a:r>
              <a:rPr lang="es-ES" sz="2400">
                <a:latin typeface="Rubik" pitchFamily="2" charset="-79"/>
                <a:cs typeface="Rubik" pitchFamily="2" charset="-79"/>
              </a:rPr>
              <a:t>lements</a:t>
            </a:r>
            <a:endParaRPr lang="es-ES" sz="2400" dirty="0">
              <a:latin typeface="Rubik" pitchFamily="2" charset="-79"/>
              <a:cs typeface="Rubik" pitchFamily="2" charset="-79"/>
            </a:endParaRPr>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7446273" y="3360909"/>
            <a:ext cx="24974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a:t>“What”</a:t>
            </a:r>
            <a:endParaRPr lang="es-ES" sz="3200" dirty="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B8716F0-F74B-4368-A3AA-5DCA6861A5DC}"/>
                  </a:ext>
                </a:extLst>
              </p14:cNvPr>
              <p14:cNvContentPartPr/>
              <p14:nvPr/>
            </p14:nvContentPartPr>
            <p14:xfrm>
              <a:off x="7416657" y="3554220"/>
              <a:ext cx="360" cy="360"/>
            </p14:xfrm>
          </p:contentPart>
        </mc:Choice>
        <mc:Fallback xmlns="">
          <p:pic>
            <p:nvPicPr>
              <p:cNvPr id="3" name="Ink 2">
                <a:extLst>
                  <a:ext uri="{FF2B5EF4-FFF2-40B4-BE49-F238E27FC236}">
                    <a16:creationId xmlns:a16="http://schemas.microsoft.com/office/drawing/2014/main" id="{2B8716F0-F74B-4368-A3AA-5DCA6861A5DC}"/>
                  </a:ext>
                </a:extLst>
              </p:cNvPr>
              <p:cNvPicPr/>
              <p:nvPr/>
            </p:nvPicPr>
            <p:blipFill>
              <a:blip r:embed="rId6"/>
              <a:stretch>
                <a:fillRect/>
              </a:stretch>
            </p:blipFill>
            <p:spPr>
              <a:xfrm>
                <a:off x="7407657" y="3545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B633326-7CDA-43D5-9873-63A008095072}"/>
                  </a:ext>
                </a:extLst>
              </p14:cNvPr>
              <p14:cNvContentPartPr/>
              <p14:nvPr/>
            </p14:nvContentPartPr>
            <p14:xfrm>
              <a:off x="8605737" y="3447660"/>
              <a:ext cx="360" cy="360"/>
            </p14:xfrm>
          </p:contentPart>
        </mc:Choice>
        <mc:Fallback xmlns="">
          <p:pic>
            <p:nvPicPr>
              <p:cNvPr id="4" name="Ink 3">
                <a:extLst>
                  <a:ext uri="{FF2B5EF4-FFF2-40B4-BE49-F238E27FC236}">
                    <a16:creationId xmlns:a16="http://schemas.microsoft.com/office/drawing/2014/main" id="{7B633326-7CDA-43D5-9873-63A008095072}"/>
                  </a:ext>
                </a:extLst>
              </p:cNvPr>
              <p:cNvPicPr/>
              <p:nvPr/>
            </p:nvPicPr>
            <p:blipFill>
              <a:blip r:embed="rId6"/>
              <a:stretch>
                <a:fillRect/>
              </a:stretch>
            </p:blipFill>
            <p:spPr>
              <a:xfrm>
                <a:off x="8596737" y="3438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9438FB2-D14F-4B25-9448-F49FDE32FD5A}"/>
                  </a:ext>
                </a:extLst>
              </p14:cNvPr>
              <p14:cNvContentPartPr/>
              <p14:nvPr/>
            </p14:nvContentPartPr>
            <p14:xfrm>
              <a:off x="7615017" y="3447660"/>
              <a:ext cx="360" cy="360"/>
            </p14:xfrm>
          </p:contentPart>
        </mc:Choice>
        <mc:Fallback xmlns="">
          <p:pic>
            <p:nvPicPr>
              <p:cNvPr id="5" name="Ink 4">
                <a:extLst>
                  <a:ext uri="{FF2B5EF4-FFF2-40B4-BE49-F238E27FC236}">
                    <a16:creationId xmlns:a16="http://schemas.microsoft.com/office/drawing/2014/main" id="{B9438FB2-D14F-4B25-9448-F49FDE32FD5A}"/>
                  </a:ext>
                </a:extLst>
              </p:cNvPr>
              <p:cNvPicPr/>
              <p:nvPr/>
            </p:nvPicPr>
            <p:blipFill>
              <a:blip r:embed="rId6"/>
              <a:stretch>
                <a:fillRect/>
              </a:stretch>
            </p:blipFill>
            <p:spPr>
              <a:xfrm>
                <a:off x="7606017" y="3438660"/>
                <a:ext cx="18000" cy="18000"/>
              </a:xfrm>
              <a:prstGeom prst="rect">
                <a:avLst/>
              </a:prstGeom>
            </p:spPr>
          </p:pic>
        </mc:Fallback>
      </mc:AlternateContent>
      <p:cxnSp>
        <p:nvCxnSpPr>
          <p:cNvPr id="10" name="Straight Arrow Connector 9">
            <a:extLst>
              <a:ext uri="{FF2B5EF4-FFF2-40B4-BE49-F238E27FC236}">
                <a16:creationId xmlns:a16="http://schemas.microsoft.com/office/drawing/2014/main" id="{4387A44D-B233-4A1A-BB22-75F245C13844}"/>
              </a:ext>
            </a:extLst>
          </p:cNvPr>
          <p:cNvCxnSpPr>
            <a:cxnSpLocks/>
          </p:cNvCxnSpPr>
          <p:nvPr/>
        </p:nvCxnSpPr>
        <p:spPr>
          <a:xfrm flipV="1">
            <a:off x="5605975" y="3660246"/>
            <a:ext cx="1188720" cy="1"/>
          </a:xfrm>
          <a:prstGeom prst="straightConnector1">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81293104"/>
      </p:ext>
    </p:extLst>
  </p:cSld>
  <p:clrMapOvr>
    <a:masterClrMapping/>
  </p:clrMapOvr>
  <mc:AlternateContent xmlns:mc="http://schemas.openxmlformats.org/markup-compatibility/2006" xmlns:p159="http://schemas.microsoft.com/office/powerpoint/2015/09/main">
    <mc:Choice Requires="p159">
      <p:transition spd="med" advClick="0" advTm="10511">
        <p159:morph option="byObject"/>
      </p:transition>
    </mc:Choice>
    <mc:Fallback xmlns="">
      <p:transition spd="med" advClick="0" advTm="105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a:r>
              <a:rPr lang="es-ES"/>
              <a:t>Introduction</a:t>
            </a:r>
            <a:endParaRPr lang="en-NO" dirty="0"/>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bg1"/>
                </a:solidFill>
              </a:rPr>
              <a:t>“What”</a:t>
            </a:r>
            <a:endParaRPr lang="es-ES" sz="2400" dirty="0">
              <a:solidFill>
                <a:schemeClr val="bg1"/>
              </a:solidFill>
            </a:endParaRPr>
          </a:p>
        </p:txBody>
      </p:sp>
      <p:sp>
        <p:nvSpPr>
          <p:cNvPr id="10" name="TextBox 9">
            <a:extLst>
              <a:ext uri="{FF2B5EF4-FFF2-40B4-BE49-F238E27FC236}">
                <a16:creationId xmlns:a16="http://schemas.microsoft.com/office/drawing/2014/main" id="{721F6B2A-F91A-4E4B-AFA8-EC907FDA1491}"/>
              </a:ext>
            </a:extLst>
          </p:cNvPr>
          <p:cNvSpPr txBox="1"/>
          <p:nvPr/>
        </p:nvSpPr>
        <p:spPr>
          <a:xfrm>
            <a:off x="2099733" y="4046621"/>
            <a:ext cx="2122311" cy="830997"/>
          </a:xfrm>
          <a:prstGeom prst="rect">
            <a:avLst/>
          </a:prstGeom>
          <a:noFill/>
        </p:spPr>
        <p:txBody>
          <a:bodyPr wrap="square" rtlCol="0">
            <a:spAutoFit/>
          </a:bodyPr>
          <a:lstStyle/>
          <a:p>
            <a:pPr algn="ctr">
              <a:buClr>
                <a:srgbClr val="008CCF"/>
              </a:buClr>
            </a:pPr>
            <a:r>
              <a:rPr lang="nb-NO" sz="2400" dirty="0"/>
              <a:t>Positive Malaria Cases</a:t>
            </a:r>
            <a:endParaRPr lang="en-US" sz="2400" dirty="0"/>
          </a:p>
        </p:txBody>
      </p:sp>
      <p:pic>
        <p:nvPicPr>
          <p:cNvPr id="12" name="Graphic 11">
            <a:extLst>
              <a:ext uri="{FF2B5EF4-FFF2-40B4-BE49-F238E27FC236}">
                <a16:creationId xmlns:a16="http://schemas.microsoft.com/office/drawing/2014/main" id="{7FE6D7D2-D7AB-4E5F-8205-8D05B96AD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3" name="Picture 12">
            <a:extLst>
              <a:ext uri="{FF2B5EF4-FFF2-40B4-BE49-F238E27FC236}">
                <a16:creationId xmlns:a16="http://schemas.microsoft.com/office/drawing/2014/main" id="{88C8F805-2FD6-491E-AD79-C153CC62D9E8}"/>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14" name="When">
            <a:extLst>
              <a:ext uri="{FF2B5EF4-FFF2-40B4-BE49-F238E27FC236}">
                <a16:creationId xmlns:a16="http://schemas.microsoft.com/office/drawing/2014/main" id="{43BE89B9-0C7C-4566-9E06-220CE2D20DB8}"/>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solidFill>
                  <a:schemeClr val="bg1"/>
                </a:solidFill>
              </a:rPr>
              <a:t>“When”</a:t>
            </a:r>
            <a:endParaRPr lang="es-ES" sz="2400" dirty="0">
              <a:solidFill>
                <a:schemeClr val="bg1"/>
              </a:solidFill>
            </a:endParaRPr>
          </a:p>
        </p:txBody>
      </p:sp>
      <p:sp>
        <p:nvSpPr>
          <p:cNvPr id="15" name="Where">
            <a:extLst>
              <a:ext uri="{FF2B5EF4-FFF2-40B4-BE49-F238E27FC236}">
                <a16:creationId xmlns:a16="http://schemas.microsoft.com/office/drawing/2014/main" id="{7D9B407E-F436-45BF-8A19-274AEF57DA9F}"/>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r>
              <a:rPr lang="es-ES" sz="2400">
                <a:solidFill>
                  <a:schemeClr val="bg1"/>
                </a:solidFill>
              </a:rPr>
              <a:t>“Where”</a:t>
            </a:r>
            <a:endParaRPr lang="es-ES" sz="2400" dirty="0">
              <a:solidFill>
                <a:schemeClr val="bg1"/>
              </a:solidFill>
            </a:endParaRPr>
          </a:p>
        </p:txBody>
      </p:sp>
      <p:sp>
        <p:nvSpPr>
          <p:cNvPr id="16" name="TextBox 15">
            <a:extLst>
              <a:ext uri="{FF2B5EF4-FFF2-40B4-BE49-F238E27FC236}">
                <a16:creationId xmlns:a16="http://schemas.microsoft.com/office/drawing/2014/main" id="{6DFBC3DB-9833-4B92-A36E-9DAE52517C45}"/>
              </a:ext>
            </a:extLst>
          </p:cNvPr>
          <p:cNvSpPr txBox="1"/>
          <p:nvPr/>
        </p:nvSpPr>
        <p:spPr>
          <a:xfrm>
            <a:off x="4826855" y="4046621"/>
            <a:ext cx="2559543" cy="830997"/>
          </a:xfrm>
          <a:prstGeom prst="rect">
            <a:avLst/>
          </a:prstGeom>
          <a:noFill/>
        </p:spPr>
        <p:txBody>
          <a:bodyPr wrap="square" rtlCol="0">
            <a:spAutoFit/>
          </a:bodyPr>
          <a:lstStyle/>
          <a:p>
            <a:pPr algn="ctr">
              <a:buClr>
                <a:srgbClr val="008CCF"/>
              </a:buClr>
            </a:pPr>
            <a:r>
              <a:rPr lang="nb-NO" sz="2400" dirty="0"/>
              <a:t>Namchala Health Center</a:t>
            </a:r>
            <a:endParaRPr lang="en-US" sz="2400" dirty="0"/>
          </a:p>
        </p:txBody>
      </p:sp>
      <p:sp>
        <p:nvSpPr>
          <p:cNvPr id="17" name="TextBox 16">
            <a:extLst>
              <a:ext uri="{FF2B5EF4-FFF2-40B4-BE49-F238E27FC236}">
                <a16:creationId xmlns:a16="http://schemas.microsoft.com/office/drawing/2014/main" id="{3C46B025-20B4-4BC0-8790-FC4813A17E12}"/>
              </a:ext>
            </a:extLst>
          </p:cNvPr>
          <p:cNvSpPr txBox="1"/>
          <p:nvPr/>
        </p:nvSpPr>
        <p:spPr>
          <a:xfrm>
            <a:off x="8057127" y="4231287"/>
            <a:ext cx="2186855" cy="461665"/>
          </a:xfrm>
          <a:prstGeom prst="rect">
            <a:avLst/>
          </a:prstGeom>
          <a:noFill/>
        </p:spPr>
        <p:txBody>
          <a:bodyPr wrap="square" rtlCol="0">
            <a:spAutoFit/>
          </a:bodyPr>
          <a:lstStyle/>
          <a:p>
            <a:pPr algn="ctr">
              <a:buClr>
                <a:srgbClr val="008CCF"/>
              </a:buClr>
            </a:pPr>
            <a:r>
              <a:rPr lang="nb-NO" sz="2400" dirty="0"/>
              <a:t>October 2020</a:t>
            </a:r>
            <a:endParaRPr lang="en-US" sz="2400" dirty="0"/>
          </a:p>
        </p:txBody>
      </p:sp>
      <p:grpSp>
        <p:nvGrpSpPr>
          <p:cNvPr id="5" name="Group 4">
            <a:extLst>
              <a:ext uri="{FF2B5EF4-FFF2-40B4-BE49-F238E27FC236}">
                <a16:creationId xmlns:a16="http://schemas.microsoft.com/office/drawing/2014/main" id="{37E90BA8-148C-476F-9A5A-F1E474217B94}"/>
              </a:ext>
            </a:extLst>
          </p:cNvPr>
          <p:cNvGrpSpPr/>
          <p:nvPr/>
        </p:nvGrpSpPr>
        <p:grpSpPr>
          <a:xfrm>
            <a:off x="2564862" y="3011082"/>
            <a:ext cx="671758" cy="640080"/>
            <a:chOff x="2598729" y="3067527"/>
            <a:chExt cx="671758" cy="640080"/>
          </a:xfrm>
        </p:grpSpPr>
        <p:sp>
          <p:nvSpPr>
            <p:cNvPr id="4" name="Oval 3">
              <a:extLst>
                <a:ext uri="{FF2B5EF4-FFF2-40B4-BE49-F238E27FC236}">
                  <a16:creationId xmlns:a16="http://schemas.microsoft.com/office/drawing/2014/main" id="{F40D34B5-FB80-483A-9A63-7EDE34B998C6}"/>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Mosquito">
              <a:extLst>
                <a:ext uri="{FF2B5EF4-FFF2-40B4-BE49-F238E27FC236}">
                  <a16:creationId xmlns:a16="http://schemas.microsoft.com/office/drawing/2014/main" id="{CD300AE6-5585-4C2D-86EE-F9FE5C34B923}"/>
                </a:ext>
              </a:extLst>
            </p:cNvPr>
            <p:cNvGrpSpPr/>
            <p:nvPr/>
          </p:nvGrpSpPr>
          <p:grpSpPr>
            <a:xfrm>
              <a:off x="2652664" y="3102909"/>
              <a:ext cx="617823" cy="588544"/>
              <a:chOff x="1951848" y="2073767"/>
              <a:chExt cx="8313703" cy="7919719"/>
            </a:xfrm>
            <a:noFill/>
          </p:grpSpPr>
          <p:sp>
            <p:nvSpPr>
              <p:cNvPr id="19" name="Free Form 3">
                <a:extLst>
                  <a:ext uri="{FF2B5EF4-FFF2-40B4-BE49-F238E27FC236}">
                    <a16:creationId xmlns:a16="http://schemas.microsoft.com/office/drawing/2014/main" id="{C76CD3D6-978F-4DDF-B976-5D9508CDD56D}"/>
                  </a:ext>
                </a:extLst>
              </p:cNvPr>
              <p:cNvSpPr/>
              <p:nvPr/>
            </p:nvSpPr>
            <p:spPr>
              <a:xfrm>
                <a:off x="5441242" y="6146801"/>
                <a:ext cx="173849" cy="212231"/>
              </a:xfrm>
              <a:custGeom>
                <a:avLst/>
                <a:gdLst/>
                <a:ahLst/>
                <a:cxnLst/>
                <a:rect l="0" t="0" r="0" b="0"/>
                <a:pathLst>
                  <a:path w="173848" h="212231">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0" name="Free Form 4">
                <a:extLst>
                  <a:ext uri="{FF2B5EF4-FFF2-40B4-BE49-F238E27FC236}">
                    <a16:creationId xmlns:a16="http://schemas.microsoft.com/office/drawing/2014/main" id="{7709A4E2-0367-49E4-AC61-4EA7BC5BD11F}"/>
                  </a:ext>
                </a:extLst>
              </p:cNvPr>
              <p:cNvSpPr/>
              <p:nvPr/>
            </p:nvSpPr>
            <p:spPr>
              <a:xfrm>
                <a:off x="5442375" y="6359030"/>
                <a:ext cx="167076" cy="612986"/>
              </a:xfrm>
              <a:custGeom>
                <a:avLst/>
                <a:gdLst/>
                <a:ahLst/>
                <a:cxnLst/>
                <a:rect l="0" t="0" r="0" b="0"/>
                <a:pathLst>
                  <a:path w="167075" h="612986">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1" name="Free Form 5">
                <a:extLst>
                  <a:ext uri="{FF2B5EF4-FFF2-40B4-BE49-F238E27FC236}">
                    <a16:creationId xmlns:a16="http://schemas.microsoft.com/office/drawing/2014/main" id="{F127D5EB-08E2-469A-A23D-CE3A50FD3A35}"/>
                  </a:ext>
                </a:extLst>
              </p:cNvPr>
              <p:cNvSpPr/>
              <p:nvPr/>
            </p:nvSpPr>
            <p:spPr>
              <a:xfrm>
                <a:off x="3095412" y="6217917"/>
                <a:ext cx="2278098" cy="3750169"/>
              </a:xfrm>
              <a:custGeom>
                <a:avLst/>
                <a:gdLst/>
                <a:ahLst/>
                <a:cxnLst/>
                <a:rect l="0" t="0" r="0" b="0"/>
                <a:pathLst>
                  <a:path w="2278097" h="3750168">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2" name="Free Form 6">
                <a:extLst>
                  <a:ext uri="{FF2B5EF4-FFF2-40B4-BE49-F238E27FC236}">
                    <a16:creationId xmlns:a16="http://schemas.microsoft.com/office/drawing/2014/main" id="{E6A9B06E-7383-418D-9269-A43A1A1A8B72}"/>
                  </a:ext>
                </a:extLst>
              </p:cNvPr>
              <p:cNvSpPr/>
              <p:nvPr/>
            </p:nvSpPr>
            <p:spPr>
              <a:xfrm>
                <a:off x="5442371" y="6325165"/>
                <a:ext cx="119662" cy="185138"/>
              </a:xfrm>
              <a:custGeom>
                <a:avLst/>
                <a:gdLst/>
                <a:ahLst/>
                <a:cxnLst/>
                <a:rect l="0" t="0" r="0" b="0"/>
                <a:pathLst>
                  <a:path w="119662" h="185137">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61AD5C80-348E-4505-AA73-99E116CDBDD3}"/>
                  </a:ext>
                </a:extLst>
              </p:cNvPr>
              <p:cNvSpPr/>
              <p:nvPr/>
            </p:nvSpPr>
            <p:spPr>
              <a:xfrm>
                <a:off x="3281682" y="2073767"/>
                <a:ext cx="2134729" cy="3261360"/>
              </a:xfrm>
              <a:custGeom>
                <a:avLst/>
                <a:gdLst/>
                <a:ahLst/>
                <a:cxnLst/>
                <a:rect l="0" t="0" r="0" b="0"/>
                <a:pathLst>
                  <a:path w="2134728" h="3261360">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4" name="Free Form 8">
                <a:extLst>
                  <a:ext uri="{FF2B5EF4-FFF2-40B4-BE49-F238E27FC236}">
                    <a16:creationId xmlns:a16="http://schemas.microsoft.com/office/drawing/2014/main" id="{63ACC09C-EC8F-43DC-BAFA-08F721E5E6E5}"/>
                  </a:ext>
                </a:extLst>
              </p:cNvPr>
              <p:cNvSpPr/>
              <p:nvPr/>
            </p:nvSpPr>
            <p:spPr>
              <a:xfrm>
                <a:off x="5443501" y="5129672"/>
                <a:ext cx="89182" cy="205458"/>
              </a:xfrm>
              <a:custGeom>
                <a:avLst/>
                <a:gdLst/>
                <a:ahLst/>
                <a:cxnLst/>
                <a:rect l="0" t="0" r="0" b="0"/>
                <a:pathLst>
                  <a:path w="89182" h="205457">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5" name="Free Form 9">
                <a:extLst>
                  <a:ext uri="{FF2B5EF4-FFF2-40B4-BE49-F238E27FC236}">
                    <a16:creationId xmlns:a16="http://schemas.microsoft.com/office/drawing/2014/main" id="{EBBECE0D-3E57-4290-B8D0-FBA3DE3CC220}"/>
                  </a:ext>
                </a:extLst>
              </p:cNvPr>
              <p:cNvSpPr/>
              <p:nvPr/>
            </p:nvSpPr>
            <p:spPr>
              <a:xfrm>
                <a:off x="6588188" y="6146803"/>
                <a:ext cx="160303" cy="211102"/>
              </a:xfrm>
              <a:custGeom>
                <a:avLst/>
                <a:gdLst/>
                <a:ahLst/>
                <a:cxnLst/>
                <a:rect l="0" t="0" r="0" b="0"/>
                <a:pathLst>
                  <a:path w="160302" h="2111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6" name="Free Form 10">
                <a:extLst>
                  <a:ext uri="{FF2B5EF4-FFF2-40B4-BE49-F238E27FC236}">
                    <a16:creationId xmlns:a16="http://schemas.microsoft.com/office/drawing/2014/main" id="{BDA27ADC-80C8-4E5E-8764-D31DBFF9E883}"/>
                  </a:ext>
                </a:extLst>
              </p:cNvPr>
              <p:cNvSpPr/>
              <p:nvPr/>
            </p:nvSpPr>
            <p:spPr>
              <a:xfrm>
                <a:off x="6594968" y="6359028"/>
                <a:ext cx="154658" cy="572347"/>
              </a:xfrm>
              <a:custGeom>
                <a:avLst/>
                <a:gdLst/>
                <a:ahLst/>
                <a:cxnLst/>
                <a:rect l="0" t="0" r="0" b="0"/>
                <a:pathLst>
                  <a:path w="154657" h="572346">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7" name="Free Form 11">
                <a:extLst>
                  <a:ext uri="{FF2B5EF4-FFF2-40B4-BE49-F238E27FC236}">
                    <a16:creationId xmlns:a16="http://schemas.microsoft.com/office/drawing/2014/main" id="{8517985C-F0C0-4E63-AB3A-EBE3F19841B6}"/>
                  </a:ext>
                </a:extLst>
              </p:cNvPr>
              <p:cNvSpPr/>
              <p:nvPr/>
            </p:nvSpPr>
            <p:spPr>
              <a:xfrm>
                <a:off x="6817362" y="6200990"/>
                <a:ext cx="2291644" cy="3764844"/>
              </a:xfrm>
              <a:custGeom>
                <a:avLst/>
                <a:gdLst/>
                <a:ahLst/>
                <a:cxnLst/>
                <a:rect l="0" t="0" r="0" b="0"/>
                <a:pathLst>
                  <a:path w="2291644" h="37648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8" name="Free Form 12">
                <a:extLst>
                  <a:ext uri="{FF2B5EF4-FFF2-40B4-BE49-F238E27FC236}">
                    <a16:creationId xmlns:a16="http://schemas.microsoft.com/office/drawing/2014/main" id="{AAAF67B3-B7A3-43B9-9747-0358247DBE68}"/>
                  </a:ext>
                </a:extLst>
              </p:cNvPr>
              <p:cNvSpPr/>
              <p:nvPr/>
            </p:nvSpPr>
            <p:spPr>
              <a:xfrm>
                <a:off x="6642391" y="6326283"/>
                <a:ext cx="107244" cy="168215"/>
              </a:xfrm>
              <a:custGeom>
                <a:avLst/>
                <a:gdLst/>
                <a:ahLst/>
                <a:cxnLst/>
                <a:rect l="0" t="0" r="0" b="0"/>
                <a:pathLst>
                  <a:path w="107244" h="168215">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29" name="Free Form 13">
                <a:extLst>
                  <a:ext uri="{FF2B5EF4-FFF2-40B4-BE49-F238E27FC236}">
                    <a16:creationId xmlns:a16="http://schemas.microsoft.com/office/drawing/2014/main" id="{DDD9BDBA-727D-4D1C-8D55-BD7A4E8D2B1B}"/>
                  </a:ext>
                </a:extLst>
              </p:cNvPr>
              <p:cNvSpPr/>
              <p:nvPr/>
            </p:nvSpPr>
            <p:spPr>
              <a:xfrm>
                <a:off x="6672853" y="5137574"/>
                <a:ext cx="75647" cy="193040"/>
              </a:xfrm>
              <a:custGeom>
                <a:avLst/>
                <a:gdLst/>
                <a:ahLst/>
                <a:cxnLst/>
                <a:rect l="0" t="0" r="0" b="0"/>
                <a:pathLst>
                  <a:path w="75646" h="193040">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30" name="Free Form 14">
                <a:extLst>
                  <a:ext uri="{FF2B5EF4-FFF2-40B4-BE49-F238E27FC236}">
                    <a16:creationId xmlns:a16="http://schemas.microsoft.com/office/drawing/2014/main" id="{95BF6A64-DF1C-4638-AF76-65EEEE761CE5}"/>
                  </a:ext>
                </a:extLst>
              </p:cNvPr>
              <p:cNvSpPr/>
              <p:nvPr/>
            </p:nvSpPr>
            <p:spPr>
              <a:xfrm>
                <a:off x="6776722" y="2073771"/>
                <a:ext cx="2146018" cy="3263617"/>
              </a:xfrm>
              <a:custGeom>
                <a:avLst/>
                <a:gdLst/>
                <a:ahLst/>
                <a:cxnLst/>
                <a:rect l="0" t="0" r="0" b="0"/>
                <a:pathLst>
                  <a:path w="2146017" h="32636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31" name="Free Form 15">
                <a:extLst>
                  <a:ext uri="{FF2B5EF4-FFF2-40B4-BE49-F238E27FC236}">
                    <a16:creationId xmlns:a16="http://schemas.microsoft.com/office/drawing/2014/main" id="{83730EAC-D0C4-4869-B711-4175B3B14589}"/>
                  </a:ext>
                </a:extLst>
              </p:cNvPr>
              <p:cNvSpPr/>
              <p:nvPr/>
            </p:nvSpPr>
            <p:spPr>
              <a:xfrm>
                <a:off x="5442373" y="4693918"/>
                <a:ext cx="1307253" cy="4242365"/>
              </a:xfrm>
              <a:custGeom>
                <a:avLst/>
                <a:gdLst/>
                <a:ahLst/>
                <a:cxnLst/>
                <a:rect l="0" t="0" r="0" b="0"/>
                <a:pathLst>
                  <a:path w="1307253" h="4242364">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32" name="Free Form 16">
                <a:extLst>
                  <a:ext uri="{FF2B5EF4-FFF2-40B4-BE49-F238E27FC236}">
                    <a16:creationId xmlns:a16="http://schemas.microsoft.com/office/drawing/2014/main" id="{B437BD08-BD50-49C7-98A4-2351D09EE039}"/>
                  </a:ext>
                </a:extLst>
              </p:cNvPr>
              <p:cNvSpPr/>
              <p:nvPr/>
            </p:nvSpPr>
            <p:spPr>
              <a:xfrm>
                <a:off x="5852158" y="3096543"/>
                <a:ext cx="510258" cy="1701235"/>
              </a:xfrm>
              <a:custGeom>
                <a:avLst/>
                <a:gdLst/>
                <a:ahLst/>
                <a:cxnLst/>
                <a:rect l="0" t="0" r="0" b="0"/>
                <a:pathLst>
                  <a:path w="510257" h="1701235">
                    <a:moveTo>
                      <a:pt x="0" y="1701235"/>
                    </a:moveTo>
                    <a:lnTo>
                      <a:pt x="197555" y="51928"/>
                    </a:lnTo>
                    <a:cubicBezTo>
                      <a:pt x="205457" y="0"/>
                      <a:pt x="281093" y="0"/>
                      <a:pt x="290124" y="51928"/>
                    </a:cubicBezTo>
                    <a:lnTo>
                      <a:pt x="510257" y="1701235"/>
                    </a:ln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33" name="Free Form 17">
                <a:extLst>
                  <a:ext uri="{FF2B5EF4-FFF2-40B4-BE49-F238E27FC236}">
                    <a16:creationId xmlns:a16="http://schemas.microsoft.com/office/drawing/2014/main" id="{0C3CD768-2093-4EE2-B288-A41935B1535B}"/>
                  </a:ext>
                </a:extLst>
              </p:cNvPr>
              <p:cNvSpPr/>
              <p:nvPr/>
            </p:nvSpPr>
            <p:spPr>
              <a:xfrm>
                <a:off x="1951848" y="4622801"/>
                <a:ext cx="3511974" cy="1712524"/>
              </a:xfrm>
              <a:custGeom>
                <a:avLst/>
                <a:gdLst/>
                <a:ahLst/>
                <a:cxnLst/>
                <a:rect l="0" t="0" r="0" b="0"/>
                <a:pathLst>
                  <a:path w="3511973" h="1712524">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34" name="Free Form 18">
                <a:extLst>
                  <a:ext uri="{FF2B5EF4-FFF2-40B4-BE49-F238E27FC236}">
                    <a16:creationId xmlns:a16="http://schemas.microsoft.com/office/drawing/2014/main" id="{D5DA1CC3-57F8-43B7-A45E-05B3CDAE85C1}"/>
                  </a:ext>
                </a:extLst>
              </p:cNvPr>
              <p:cNvSpPr/>
              <p:nvPr/>
            </p:nvSpPr>
            <p:spPr>
              <a:xfrm>
                <a:off x="6728177" y="4622801"/>
                <a:ext cx="3511974" cy="1712524"/>
              </a:xfrm>
              <a:custGeom>
                <a:avLst/>
                <a:gdLst/>
                <a:ahLst/>
                <a:cxnLst/>
                <a:rect l="0" t="0" r="0" b="0"/>
                <a:pathLst>
                  <a:path w="3511973" h="1712524">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grpSp>
      <p:sp>
        <p:nvSpPr>
          <p:cNvPr id="35" name="Freeform: Shape 34">
            <a:extLst>
              <a:ext uri="{FF2B5EF4-FFF2-40B4-BE49-F238E27FC236}">
                <a16:creationId xmlns:a16="http://schemas.microsoft.com/office/drawing/2014/main" id="{A330DEA7-E402-4786-AB20-8F2D0A28B93B}"/>
              </a:ext>
            </a:extLst>
          </p:cNvPr>
          <p:cNvSpPr/>
          <p:nvPr/>
        </p:nvSpPr>
        <p:spPr>
          <a:xfrm>
            <a:off x="0" y="0"/>
            <a:ext cx="12192000" cy="6858000"/>
          </a:xfrm>
          <a:custGeom>
            <a:avLst/>
            <a:gdLst>
              <a:gd name="connsiteX0" fmla="*/ 2069824 w 12192000"/>
              <a:gd name="connsiteY0" fmla="*/ 1749778 h 6858000"/>
              <a:gd name="connsiteX1" fmla="*/ 1925440 w 12192000"/>
              <a:gd name="connsiteY1" fmla="*/ 1894162 h 6858000"/>
              <a:gd name="connsiteX2" fmla="*/ 1925440 w 12192000"/>
              <a:gd name="connsiteY2" fmla="*/ 4924327 h 6858000"/>
              <a:gd name="connsiteX3" fmla="*/ 2069824 w 12192000"/>
              <a:gd name="connsiteY3" fmla="*/ 5068711 h 6858000"/>
              <a:gd name="connsiteX4" fmla="*/ 4340599 w 12192000"/>
              <a:gd name="connsiteY4" fmla="*/ 5068711 h 6858000"/>
              <a:gd name="connsiteX5" fmla="*/ 4484983 w 12192000"/>
              <a:gd name="connsiteY5" fmla="*/ 4924327 h 6858000"/>
              <a:gd name="connsiteX6" fmla="*/ 4484983 w 12192000"/>
              <a:gd name="connsiteY6" fmla="*/ 1894162 h 6858000"/>
              <a:gd name="connsiteX7" fmla="*/ 4340599 w 12192000"/>
              <a:gd name="connsiteY7" fmla="*/ 1749778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2069824" y="1749778"/>
                </a:moveTo>
                <a:cubicBezTo>
                  <a:pt x="1990083" y="1749778"/>
                  <a:pt x="1925440" y="1814421"/>
                  <a:pt x="1925440" y="1894162"/>
                </a:cubicBezTo>
                <a:lnTo>
                  <a:pt x="1925440" y="4924327"/>
                </a:lnTo>
                <a:cubicBezTo>
                  <a:pt x="1925440" y="5004068"/>
                  <a:pt x="1990083" y="5068711"/>
                  <a:pt x="2069824" y="5068711"/>
                </a:cubicBezTo>
                <a:lnTo>
                  <a:pt x="4340599" y="5068711"/>
                </a:lnTo>
                <a:cubicBezTo>
                  <a:pt x="4420340" y="5068711"/>
                  <a:pt x="4484983" y="5004068"/>
                  <a:pt x="4484983" y="4924327"/>
                </a:cubicBezTo>
                <a:lnTo>
                  <a:pt x="4484983" y="1894162"/>
                </a:lnTo>
                <a:cubicBezTo>
                  <a:pt x="4484983" y="1814421"/>
                  <a:pt x="4420340" y="1749778"/>
                  <a:pt x="4340599" y="1749778"/>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Tree>
    <p:custDataLst>
      <p:tags r:id="rId1"/>
    </p:custDataLst>
    <p:extLst>
      <p:ext uri="{BB962C8B-B14F-4D97-AF65-F5344CB8AC3E}">
        <p14:creationId xmlns:p14="http://schemas.microsoft.com/office/powerpoint/2010/main" val="297332359"/>
      </p:ext>
    </p:extLst>
  </p:cSld>
  <p:clrMapOvr>
    <a:masterClrMapping/>
  </p:clrMapOvr>
  <mc:AlternateContent xmlns:mc="http://schemas.openxmlformats.org/markup-compatibility/2006" xmlns:p159="http://schemas.microsoft.com/office/powerpoint/2015/09/main">
    <mc:Choice Requires="p159">
      <p:transition spd="med" advClick="0" advTm="31992">
        <p159:morph option="byObject"/>
      </p:transition>
    </mc:Choice>
    <mc:Fallback xmlns="">
      <p:transition spd="med" advClick="0" advTm="319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p:bldP spid="17" grpId="0"/>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a:r>
              <a:rPr lang="es-ES"/>
              <a:t>Examples of data elements</a:t>
            </a:r>
            <a:endParaRPr lang="en-NO" dirty="0"/>
          </a:p>
        </p:txBody>
      </p:sp>
      <p:sp>
        <p:nvSpPr>
          <p:cNvPr id="15" name="What">
            <a:extLst>
              <a:ext uri="{FF2B5EF4-FFF2-40B4-BE49-F238E27FC236}">
                <a16:creationId xmlns:a16="http://schemas.microsoft.com/office/drawing/2014/main" id="{7406913A-602F-4C59-883E-93A4639EBF18}"/>
              </a:ext>
            </a:extLst>
          </p:cNvPr>
          <p:cNvSpPr/>
          <p:nvPr/>
        </p:nvSpPr>
        <p:spPr>
          <a:xfrm>
            <a:off x="5332329" y="1306237"/>
            <a:ext cx="2345145"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Examples</a:t>
            </a:r>
            <a:r>
              <a:rPr lang="es-ES" sz="2400" dirty="0"/>
              <a:t> </a:t>
            </a:r>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947553" y="2437490"/>
            <a:ext cx="2896476" cy="2896476"/>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EAB02A7A-C396-4E24-8ECD-8772941F2C1B}"/>
                  </a:ext>
                </a:extLst>
              </p14:cNvPr>
              <p14:cNvContentPartPr/>
              <p14:nvPr/>
            </p14:nvContentPartPr>
            <p14:xfrm>
              <a:off x="6642430" y="3141173"/>
              <a:ext cx="360" cy="360"/>
            </p14:xfrm>
          </p:contentPart>
        </mc:Choice>
        <mc:Fallback xmlns="">
          <p:pic>
            <p:nvPicPr>
              <p:cNvPr id="17" name="Ink 16">
                <a:extLst>
                  <a:ext uri="{FF2B5EF4-FFF2-40B4-BE49-F238E27FC236}">
                    <a16:creationId xmlns:a16="http://schemas.microsoft.com/office/drawing/2014/main" id="{EAB02A7A-C396-4E24-8ECD-8772941F2C1B}"/>
                  </a:ext>
                </a:extLst>
              </p:cNvPr>
              <p:cNvPicPr/>
              <p:nvPr/>
            </p:nvPicPr>
            <p:blipFill>
              <a:blip r:embed="rId6"/>
              <a:stretch>
                <a:fillRect/>
              </a:stretch>
            </p:blipFill>
            <p:spPr>
              <a:xfrm>
                <a:off x="6633430" y="31321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760C7CE-C11C-40BF-90D4-8DB423FF2159}"/>
                  </a:ext>
                </a:extLst>
              </p14:cNvPr>
              <p14:cNvContentPartPr/>
              <p14:nvPr/>
            </p14:nvContentPartPr>
            <p14:xfrm>
              <a:off x="5802550" y="3184013"/>
              <a:ext cx="360" cy="10800"/>
            </p14:xfrm>
          </p:contentPart>
        </mc:Choice>
        <mc:Fallback xmlns="">
          <p:pic>
            <p:nvPicPr>
              <p:cNvPr id="20" name="Ink 19">
                <a:extLst>
                  <a:ext uri="{FF2B5EF4-FFF2-40B4-BE49-F238E27FC236}">
                    <a16:creationId xmlns:a16="http://schemas.microsoft.com/office/drawing/2014/main" id="{E760C7CE-C11C-40BF-90D4-8DB423FF2159}"/>
                  </a:ext>
                </a:extLst>
              </p:cNvPr>
              <p:cNvPicPr/>
              <p:nvPr/>
            </p:nvPicPr>
            <p:blipFill>
              <a:blip r:embed="rId8"/>
              <a:stretch>
                <a:fillRect/>
              </a:stretch>
            </p:blipFill>
            <p:spPr>
              <a:xfrm>
                <a:off x="5793550" y="3175013"/>
                <a:ext cx="18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8A928CC5-AB4D-46DD-95F7-4AC09311D02E}"/>
                  </a:ext>
                </a:extLst>
              </p14:cNvPr>
              <p14:cNvContentPartPr/>
              <p14:nvPr/>
            </p14:nvContentPartPr>
            <p14:xfrm>
              <a:off x="5823790" y="3226493"/>
              <a:ext cx="360" cy="360"/>
            </p14:xfrm>
          </p:contentPart>
        </mc:Choice>
        <mc:Fallback xmlns="">
          <p:pic>
            <p:nvPicPr>
              <p:cNvPr id="21" name="Ink 20">
                <a:extLst>
                  <a:ext uri="{FF2B5EF4-FFF2-40B4-BE49-F238E27FC236}">
                    <a16:creationId xmlns:a16="http://schemas.microsoft.com/office/drawing/2014/main" id="{8A928CC5-AB4D-46DD-95F7-4AC09311D02E}"/>
                  </a:ext>
                </a:extLst>
              </p:cNvPr>
              <p:cNvPicPr/>
              <p:nvPr/>
            </p:nvPicPr>
            <p:blipFill>
              <a:blip r:embed="rId6"/>
              <a:stretch>
                <a:fillRect/>
              </a:stretch>
            </p:blipFill>
            <p:spPr>
              <a:xfrm>
                <a:off x="5814790" y="32174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E0FE941-F89D-4C76-9A95-C0393378E0D7}"/>
                  </a:ext>
                </a:extLst>
              </p14:cNvPr>
              <p14:cNvContentPartPr/>
              <p14:nvPr/>
            </p14:nvContentPartPr>
            <p14:xfrm>
              <a:off x="6046630" y="3279773"/>
              <a:ext cx="360" cy="360"/>
            </p14:xfrm>
          </p:contentPart>
        </mc:Choice>
        <mc:Fallback xmlns="">
          <p:pic>
            <p:nvPicPr>
              <p:cNvPr id="22" name="Ink 21">
                <a:extLst>
                  <a:ext uri="{FF2B5EF4-FFF2-40B4-BE49-F238E27FC236}">
                    <a16:creationId xmlns:a16="http://schemas.microsoft.com/office/drawing/2014/main" id="{CE0FE941-F89D-4C76-9A95-C0393378E0D7}"/>
                  </a:ext>
                </a:extLst>
              </p:cNvPr>
              <p:cNvPicPr/>
              <p:nvPr/>
            </p:nvPicPr>
            <p:blipFill>
              <a:blip r:embed="rId6"/>
              <a:stretch>
                <a:fillRect/>
              </a:stretch>
            </p:blipFill>
            <p:spPr>
              <a:xfrm>
                <a:off x="6037630" y="32707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D3864E8B-BF48-4E38-8863-7B48ED85C606}"/>
                  </a:ext>
                </a:extLst>
              </p14:cNvPr>
              <p14:cNvContentPartPr/>
              <p14:nvPr/>
            </p14:nvContentPartPr>
            <p14:xfrm>
              <a:off x="6418870" y="3311813"/>
              <a:ext cx="360" cy="360"/>
            </p14:xfrm>
          </p:contentPart>
        </mc:Choice>
        <mc:Fallback xmlns="">
          <p:pic>
            <p:nvPicPr>
              <p:cNvPr id="23" name="Ink 22">
                <a:extLst>
                  <a:ext uri="{FF2B5EF4-FFF2-40B4-BE49-F238E27FC236}">
                    <a16:creationId xmlns:a16="http://schemas.microsoft.com/office/drawing/2014/main" id="{D3864E8B-BF48-4E38-8863-7B48ED85C606}"/>
                  </a:ext>
                </a:extLst>
              </p:cNvPr>
              <p:cNvPicPr/>
              <p:nvPr/>
            </p:nvPicPr>
            <p:blipFill>
              <a:blip r:embed="rId6"/>
              <a:stretch>
                <a:fillRect/>
              </a:stretch>
            </p:blipFill>
            <p:spPr>
              <a:xfrm>
                <a:off x="6409870" y="3302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C356F9AF-AC78-4901-8470-255043CF276D}"/>
                  </a:ext>
                </a:extLst>
              </p14:cNvPr>
              <p14:cNvContentPartPr/>
              <p14:nvPr/>
            </p14:nvContentPartPr>
            <p14:xfrm>
              <a:off x="6142750" y="3385973"/>
              <a:ext cx="360" cy="360"/>
            </p14:xfrm>
          </p:contentPart>
        </mc:Choice>
        <mc:Fallback xmlns="">
          <p:pic>
            <p:nvPicPr>
              <p:cNvPr id="24" name="Ink 23">
                <a:extLst>
                  <a:ext uri="{FF2B5EF4-FFF2-40B4-BE49-F238E27FC236}">
                    <a16:creationId xmlns:a16="http://schemas.microsoft.com/office/drawing/2014/main" id="{C356F9AF-AC78-4901-8470-255043CF276D}"/>
                  </a:ext>
                </a:extLst>
              </p:cNvPr>
              <p:cNvPicPr/>
              <p:nvPr/>
            </p:nvPicPr>
            <p:blipFill>
              <a:blip r:embed="rId6"/>
              <a:stretch>
                <a:fillRect/>
              </a:stretch>
            </p:blipFill>
            <p:spPr>
              <a:xfrm>
                <a:off x="6133750" y="3376973"/>
                <a:ext cx="18000" cy="18000"/>
              </a:xfrm>
              <a:prstGeom prst="rect">
                <a:avLst/>
              </a:prstGeom>
            </p:spPr>
          </p:pic>
        </mc:Fallback>
      </mc:AlternateContent>
      <p:grpSp>
        <p:nvGrpSpPr>
          <p:cNvPr id="25" name="Group 24">
            <a:extLst>
              <a:ext uri="{FF2B5EF4-FFF2-40B4-BE49-F238E27FC236}">
                <a16:creationId xmlns:a16="http://schemas.microsoft.com/office/drawing/2014/main" id="{71244849-83A2-4D1C-819D-229F7593BD50}"/>
              </a:ext>
            </a:extLst>
          </p:cNvPr>
          <p:cNvGrpSpPr/>
          <p:nvPr/>
        </p:nvGrpSpPr>
        <p:grpSpPr>
          <a:xfrm>
            <a:off x="5706430" y="3418013"/>
            <a:ext cx="360" cy="360"/>
            <a:chOff x="6642000" y="3527154"/>
            <a:chExt cx="360" cy="36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6B396B15-D143-4C6E-AF24-182904A856C7}"/>
                    </a:ext>
                  </a:extLst>
                </p14:cNvPr>
                <p14:cNvContentPartPr/>
                <p14:nvPr/>
              </p14:nvContentPartPr>
              <p14:xfrm>
                <a:off x="6642000" y="3527154"/>
                <a:ext cx="360" cy="360"/>
              </p14:xfrm>
            </p:contentPart>
          </mc:Choice>
          <mc:Fallback xmlns="">
            <p:pic>
              <p:nvPicPr>
                <p:cNvPr id="60" name="Ink 59">
                  <a:extLst>
                    <a:ext uri="{FF2B5EF4-FFF2-40B4-BE49-F238E27FC236}">
                      <a16:creationId xmlns:a16="http://schemas.microsoft.com/office/drawing/2014/main" id="{237EE3FD-5471-4593-B6E8-6A48F7A352B4}"/>
                    </a:ext>
                  </a:extLst>
                </p:cNvPr>
                <p:cNvPicPr/>
                <p:nvPr/>
              </p:nvPicPr>
              <p:blipFill>
                <a:blip r:embed="rId14"/>
                <a:stretch>
                  <a:fillRect/>
                </a:stretch>
              </p:blipFill>
              <p:spPr>
                <a:xfrm>
                  <a:off x="6633000" y="3518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00167F6A-E0FA-497C-B199-4585118515C6}"/>
                    </a:ext>
                  </a:extLst>
                </p14:cNvPr>
                <p14:cNvContentPartPr/>
                <p14:nvPr/>
              </p14:nvContentPartPr>
              <p14:xfrm>
                <a:off x="6642000" y="3527154"/>
                <a:ext cx="360" cy="360"/>
              </p14:xfrm>
            </p:contentPart>
          </mc:Choice>
          <mc:Fallback xmlns="">
            <p:pic>
              <p:nvPicPr>
                <p:cNvPr id="62" name="Ink 61">
                  <a:extLst>
                    <a:ext uri="{FF2B5EF4-FFF2-40B4-BE49-F238E27FC236}">
                      <a16:creationId xmlns:a16="http://schemas.microsoft.com/office/drawing/2014/main" id="{ED4744B3-E9E3-4FCC-A310-A4A8F0587E56}"/>
                    </a:ext>
                  </a:extLst>
                </p:cNvPr>
                <p:cNvPicPr/>
                <p:nvPr/>
              </p:nvPicPr>
              <p:blipFill>
                <a:blip r:embed="rId14"/>
                <a:stretch>
                  <a:fillRect/>
                </a:stretch>
              </p:blipFill>
              <p:spPr>
                <a:xfrm>
                  <a:off x="6633000" y="35181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6E2AABE4-4922-46B6-9658-8A4EA5576142}"/>
                  </a:ext>
                </a:extLst>
              </p14:cNvPr>
              <p14:cNvContentPartPr/>
              <p14:nvPr/>
            </p14:nvContentPartPr>
            <p14:xfrm>
              <a:off x="6727750" y="3109493"/>
              <a:ext cx="360" cy="360"/>
            </p14:xfrm>
          </p:contentPart>
        </mc:Choice>
        <mc:Fallback xmlns="">
          <p:pic>
            <p:nvPicPr>
              <p:cNvPr id="28" name="Ink 27">
                <a:extLst>
                  <a:ext uri="{FF2B5EF4-FFF2-40B4-BE49-F238E27FC236}">
                    <a16:creationId xmlns:a16="http://schemas.microsoft.com/office/drawing/2014/main" id="{6E2AABE4-4922-46B6-9658-8A4EA5576142}"/>
                  </a:ext>
                </a:extLst>
              </p:cNvPr>
              <p:cNvPicPr/>
              <p:nvPr/>
            </p:nvPicPr>
            <p:blipFill>
              <a:blip r:embed="rId6"/>
              <a:stretch>
                <a:fillRect/>
              </a:stretch>
            </p:blipFill>
            <p:spPr>
              <a:xfrm>
                <a:off x="6718750" y="3100493"/>
                <a:ext cx="18000" cy="18000"/>
              </a:xfrm>
              <a:prstGeom prst="rect">
                <a:avLst/>
              </a:prstGeom>
            </p:spPr>
          </p:pic>
        </mc:Fallback>
      </mc:AlternateContent>
      <p:grpSp>
        <p:nvGrpSpPr>
          <p:cNvPr id="46" name="Population">
            <a:extLst>
              <a:ext uri="{FF2B5EF4-FFF2-40B4-BE49-F238E27FC236}">
                <a16:creationId xmlns:a16="http://schemas.microsoft.com/office/drawing/2014/main" id="{2FF8E41E-18A2-4EE1-8648-4CA1909C92B8}"/>
              </a:ext>
            </a:extLst>
          </p:cNvPr>
          <p:cNvGrpSpPr/>
          <p:nvPr/>
        </p:nvGrpSpPr>
        <p:grpSpPr>
          <a:xfrm>
            <a:off x="4585055" y="2173482"/>
            <a:ext cx="1291814" cy="784296"/>
            <a:chOff x="8094394" y="1888805"/>
            <a:chExt cx="1291814" cy="784296"/>
          </a:xfrm>
        </p:grpSpPr>
        <p:grpSp>
          <p:nvGrpSpPr>
            <p:cNvPr id="47" name="Group 2">
              <a:extLst>
                <a:ext uri="{FF2B5EF4-FFF2-40B4-BE49-F238E27FC236}">
                  <a16:creationId xmlns:a16="http://schemas.microsoft.com/office/drawing/2014/main" id="{0DE92EFC-E4E8-4C4B-AC9F-3357E5F23E0F}"/>
                </a:ext>
              </a:extLst>
            </p:cNvPr>
            <p:cNvGrpSpPr/>
            <p:nvPr/>
          </p:nvGrpSpPr>
          <p:grpSpPr>
            <a:xfrm>
              <a:off x="8447714" y="1888805"/>
              <a:ext cx="519582" cy="501289"/>
              <a:chOff x="2280351" y="2195690"/>
              <a:chExt cx="8175977" cy="7888115"/>
            </a:xfrm>
            <a:noFill/>
          </p:grpSpPr>
          <p:sp>
            <p:nvSpPr>
              <p:cNvPr id="57" name="Free Form 3">
                <a:extLst>
                  <a:ext uri="{FF2B5EF4-FFF2-40B4-BE49-F238E27FC236}">
                    <a16:creationId xmlns:a16="http://schemas.microsoft.com/office/drawing/2014/main" id="{99D41731-C05F-4735-9617-33DB5A230D6C}"/>
                  </a:ext>
                </a:extLst>
              </p:cNvPr>
              <p:cNvSpPr/>
              <p:nvPr/>
            </p:nvSpPr>
            <p:spPr>
              <a:xfrm>
                <a:off x="4148668" y="2195690"/>
                <a:ext cx="4418472" cy="4418459"/>
              </a:xfrm>
              <a:custGeom>
                <a:avLst/>
                <a:gdLst/>
                <a:ahLst/>
                <a:cxnLst/>
                <a:rect l="0" t="0" r="0" b="0"/>
                <a:pathLst>
                  <a:path w="4418471" h="4418459">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58" name="Free Form 4">
                <a:extLst>
                  <a:ext uri="{FF2B5EF4-FFF2-40B4-BE49-F238E27FC236}">
                    <a16:creationId xmlns:a16="http://schemas.microsoft.com/office/drawing/2014/main" id="{5D339E51-4223-4470-A90B-91D487AD53A7}"/>
                  </a:ext>
                </a:extLst>
              </p:cNvPr>
              <p:cNvSpPr/>
              <p:nvPr/>
            </p:nvSpPr>
            <p:spPr>
              <a:xfrm>
                <a:off x="2280351" y="6325158"/>
                <a:ext cx="8150577" cy="3733247"/>
              </a:xfrm>
              <a:custGeom>
                <a:avLst/>
                <a:gdLst/>
                <a:ahLst/>
                <a:cxnLst/>
                <a:rect l="0" t="0" r="0" b="0"/>
                <a:pathLst>
                  <a:path w="8150577" h="3733246">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grpSp>
        <p:grpSp>
          <p:nvGrpSpPr>
            <p:cNvPr id="48" name="Group 2">
              <a:extLst>
                <a:ext uri="{FF2B5EF4-FFF2-40B4-BE49-F238E27FC236}">
                  <a16:creationId xmlns:a16="http://schemas.microsoft.com/office/drawing/2014/main" id="{309109BA-9136-4612-AB8F-8105E2DB7999}"/>
                </a:ext>
              </a:extLst>
            </p:cNvPr>
            <p:cNvGrpSpPr/>
            <p:nvPr/>
          </p:nvGrpSpPr>
          <p:grpSpPr>
            <a:xfrm>
              <a:off x="8866626" y="2041075"/>
              <a:ext cx="519582" cy="501289"/>
              <a:chOff x="2280351" y="2195690"/>
              <a:chExt cx="8175977" cy="7888115"/>
            </a:xfrm>
            <a:noFill/>
          </p:grpSpPr>
          <p:sp>
            <p:nvSpPr>
              <p:cNvPr id="55" name="Free Form 3">
                <a:extLst>
                  <a:ext uri="{FF2B5EF4-FFF2-40B4-BE49-F238E27FC236}">
                    <a16:creationId xmlns:a16="http://schemas.microsoft.com/office/drawing/2014/main" id="{6C749770-4324-47C3-A0A8-F10F1D323394}"/>
                  </a:ext>
                </a:extLst>
              </p:cNvPr>
              <p:cNvSpPr/>
              <p:nvPr/>
            </p:nvSpPr>
            <p:spPr>
              <a:xfrm>
                <a:off x="4148668" y="2195690"/>
                <a:ext cx="4418472" cy="4418459"/>
              </a:xfrm>
              <a:custGeom>
                <a:avLst/>
                <a:gdLst/>
                <a:ahLst/>
                <a:cxnLst/>
                <a:rect l="0" t="0" r="0" b="0"/>
                <a:pathLst>
                  <a:path w="4418471" h="4418459">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8B647DBD-3B4A-46F4-97DD-FE38FA946A41}"/>
                  </a:ext>
                </a:extLst>
              </p:cNvPr>
              <p:cNvSpPr/>
              <p:nvPr/>
            </p:nvSpPr>
            <p:spPr>
              <a:xfrm>
                <a:off x="2280351" y="6325158"/>
                <a:ext cx="8150577" cy="3733247"/>
              </a:xfrm>
              <a:custGeom>
                <a:avLst/>
                <a:gdLst/>
                <a:ahLst/>
                <a:cxnLst/>
                <a:rect l="0" t="0" r="0" b="0"/>
                <a:pathLst>
                  <a:path w="8150577" h="3733246">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grpSp>
        <p:grpSp>
          <p:nvGrpSpPr>
            <p:cNvPr id="49" name="Group 2">
              <a:extLst>
                <a:ext uri="{FF2B5EF4-FFF2-40B4-BE49-F238E27FC236}">
                  <a16:creationId xmlns:a16="http://schemas.microsoft.com/office/drawing/2014/main" id="{F1618369-7842-4B29-A1BF-502C802B0928}"/>
                </a:ext>
              </a:extLst>
            </p:cNvPr>
            <p:cNvGrpSpPr/>
            <p:nvPr/>
          </p:nvGrpSpPr>
          <p:grpSpPr>
            <a:xfrm>
              <a:off x="8437137" y="2171812"/>
              <a:ext cx="519582" cy="501289"/>
              <a:chOff x="2280351" y="2195690"/>
              <a:chExt cx="8175977" cy="7888115"/>
            </a:xfrm>
            <a:noFill/>
          </p:grpSpPr>
          <p:sp>
            <p:nvSpPr>
              <p:cNvPr id="53" name="Free Form 3">
                <a:extLst>
                  <a:ext uri="{FF2B5EF4-FFF2-40B4-BE49-F238E27FC236}">
                    <a16:creationId xmlns:a16="http://schemas.microsoft.com/office/drawing/2014/main" id="{CED1C23D-DBCC-4A4D-9481-032DCF96DC78}"/>
                  </a:ext>
                </a:extLst>
              </p:cNvPr>
              <p:cNvSpPr/>
              <p:nvPr/>
            </p:nvSpPr>
            <p:spPr>
              <a:xfrm>
                <a:off x="4148668" y="2195690"/>
                <a:ext cx="4418472" cy="4418459"/>
              </a:xfrm>
              <a:custGeom>
                <a:avLst/>
                <a:gdLst/>
                <a:ahLst/>
                <a:cxnLst/>
                <a:rect l="0" t="0" r="0" b="0"/>
                <a:pathLst>
                  <a:path w="4418471" h="4418459">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54" name="Free Form 4">
                <a:extLst>
                  <a:ext uri="{FF2B5EF4-FFF2-40B4-BE49-F238E27FC236}">
                    <a16:creationId xmlns:a16="http://schemas.microsoft.com/office/drawing/2014/main" id="{F4F04501-24F2-4E8E-B853-7069722E13E2}"/>
                  </a:ext>
                </a:extLst>
              </p:cNvPr>
              <p:cNvSpPr/>
              <p:nvPr/>
            </p:nvSpPr>
            <p:spPr>
              <a:xfrm>
                <a:off x="2280351" y="6325158"/>
                <a:ext cx="8150577" cy="3733247"/>
              </a:xfrm>
              <a:custGeom>
                <a:avLst/>
                <a:gdLst/>
                <a:ahLst/>
                <a:cxnLst/>
                <a:rect l="0" t="0" r="0" b="0"/>
                <a:pathLst>
                  <a:path w="8150577" h="3733246">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grpSp>
        <p:grpSp>
          <p:nvGrpSpPr>
            <p:cNvPr id="50" name="Group 2">
              <a:extLst>
                <a:ext uri="{FF2B5EF4-FFF2-40B4-BE49-F238E27FC236}">
                  <a16:creationId xmlns:a16="http://schemas.microsoft.com/office/drawing/2014/main" id="{33EC99AD-34F0-4812-B467-1ABE74C16671}"/>
                </a:ext>
              </a:extLst>
            </p:cNvPr>
            <p:cNvGrpSpPr/>
            <p:nvPr/>
          </p:nvGrpSpPr>
          <p:grpSpPr>
            <a:xfrm>
              <a:off x="8094394" y="2051079"/>
              <a:ext cx="519582" cy="501289"/>
              <a:chOff x="2280351" y="2195690"/>
              <a:chExt cx="8175977" cy="7888115"/>
            </a:xfrm>
            <a:noFill/>
          </p:grpSpPr>
          <p:sp>
            <p:nvSpPr>
              <p:cNvPr id="51" name="Free Form 3">
                <a:extLst>
                  <a:ext uri="{FF2B5EF4-FFF2-40B4-BE49-F238E27FC236}">
                    <a16:creationId xmlns:a16="http://schemas.microsoft.com/office/drawing/2014/main" id="{06AA8FA9-24EC-46DD-9C70-F4B539D1E040}"/>
                  </a:ext>
                </a:extLst>
              </p:cNvPr>
              <p:cNvSpPr/>
              <p:nvPr/>
            </p:nvSpPr>
            <p:spPr>
              <a:xfrm>
                <a:off x="4148668" y="2195690"/>
                <a:ext cx="4418472" cy="4418459"/>
              </a:xfrm>
              <a:custGeom>
                <a:avLst/>
                <a:gdLst/>
                <a:ahLst/>
                <a:cxnLst/>
                <a:rect l="0" t="0" r="0" b="0"/>
                <a:pathLst>
                  <a:path w="4418471" h="4418459">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52" name="Free Form 4">
                <a:extLst>
                  <a:ext uri="{FF2B5EF4-FFF2-40B4-BE49-F238E27FC236}">
                    <a16:creationId xmlns:a16="http://schemas.microsoft.com/office/drawing/2014/main" id="{F120B010-B8FC-483B-ABEF-B9ACF3A13BE6}"/>
                  </a:ext>
                </a:extLst>
              </p:cNvPr>
              <p:cNvSpPr/>
              <p:nvPr/>
            </p:nvSpPr>
            <p:spPr>
              <a:xfrm>
                <a:off x="2280351" y="6325158"/>
                <a:ext cx="8150577" cy="3733247"/>
              </a:xfrm>
              <a:custGeom>
                <a:avLst/>
                <a:gdLst/>
                <a:ahLst/>
                <a:cxnLst/>
                <a:rect l="0" t="0" r="0" b="0"/>
                <a:pathLst>
                  <a:path w="8150577" h="3733246">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grpSp>
      </p:grpSp>
      <p:grpSp>
        <p:nvGrpSpPr>
          <p:cNvPr id="59" name="Immunised ">
            <a:extLst>
              <a:ext uri="{FF2B5EF4-FFF2-40B4-BE49-F238E27FC236}">
                <a16:creationId xmlns:a16="http://schemas.microsoft.com/office/drawing/2014/main" id="{15F8FC18-4845-417A-A5B4-6E94940F57E3}"/>
              </a:ext>
            </a:extLst>
          </p:cNvPr>
          <p:cNvGrpSpPr/>
          <p:nvPr/>
        </p:nvGrpSpPr>
        <p:grpSpPr>
          <a:xfrm>
            <a:off x="4658948" y="3207325"/>
            <a:ext cx="1144028" cy="1199772"/>
            <a:chOff x="6254574" y="4103824"/>
            <a:chExt cx="1144028" cy="1199772"/>
          </a:xfrm>
        </p:grpSpPr>
        <p:grpSp>
          <p:nvGrpSpPr>
            <p:cNvPr id="60" name="Group 2">
              <a:extLst>
                <a:ext uri="{FF2B5EF4-FFF2-40B4-BE49-F238E27FC236}">
                  <a16:creationId xmlns:a16="http://schemas.microsoft.com/office/drawing/2014/main" id="{5098A09C-D8CD-41A2-870B-AE40C9A2C998}"/>
                </a:ext>
              </a:extLst>
            </p:cNvPr>
            <p:cNvGrpSpPr/>
            <p:nvPr/>
          </p:nvGrpSpPr>
          <p:grpSpPr>
            <a:xfrm>
              <a:off x="6254574" y="4103824"/>
              <a:ext cx="1017195" cy="996455"/>
              <a:chOff x="2307448" y="2161824"/>
              <a:chExt cx="7862721" cy="7702404"/>
            </a:xfrm>
            <a:noFill/>
          </p:grpSpPr>
          <p:sp>
            <p:nvSpPr>
              <p:cNvPr id="64" name="Free Form 3">
                <a:extLst>
                  <a:ext uri="{FF2B5EF4-FFF2-40B4-BE49-F238E27FC236}">
                    <a16:creationId xmlns:a16="http://schemas.microsoft.com/office/drawing/2014/main" id="{DC986FAD-48EB-45A3-82D7-99C144636B07}"/>
                  </a:ext>
                </a:extLst>
              </p:cNvPr>
              <p:cNvSpPr/>
              <p:nvPr/>
            </p:nvSpPr>
            <p:spPr>
              <a:xfrm>
                <a:off x="7425831" y="3362957"/>
                <a:ext cx="1409982" cy="1399822"/>
              </a:xfrm>
              <a:custGeom>
                <a:avLst/>
                <a:gdLst/>
                <a:ahLst/>
                <a:cxnLst/>
                <a:rect l="0" t="0" r="0" b="0"/>
                <a:pathLst>
                  <a:path w="1409982" h="139982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65" name="Free Form 4">
                <a:extLst>
                  <a:ext uri="{FF2B5EF4-FFF2-40B4-BE49-F238E27FC236}">
                    <a16:creationId xmlns:a16="http://schemas.microsoft.com/office/drawing/2014/main" id="{31B91F4F-A757-4105-BF66-55FC850C7276}"/>
                  </a:ext>
                </a:extLst>
              </p:cNvPr>
              <p:cNvSpPr/>
              <p:nvPr/>
            </p:nvSpPr>
            <p:spPr>
              <a:xfrm>
                <a:off x="8578435" y="2161824"/>
                <a:ext cx="1591734" cy="1457396"/>
              </a:xfrm>
              <a:custGeom>
                <a:avLst/>
                <a:gdLst/>
                <a:ahLst/>
                <a:cxnLst/>
                <a:rect l="0" t="0" r="0" b="0"/>
                <a:pathLst>
                  <a:path w="1591733" h="1457395">
                    <a:moveTo>
                      <a:pt x="151259" y="1457395"/>
                    </a:moveTo>
                    <a:lnTo>
                      <a:pt x="0" y="1306124"/>
                    </a:lnTo>
                    <a:lnTo>
                      <a:pt x="1306113" y="0"/>
                    </a:lnTo>
                    <a:lnTo>
                      <a:pt x="1591733" y="16933"/>
                    </a:ln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66" name="Free Form 5">
                <a:extLst>
                  <a:ext uri="{FF2B5EF4-FFF2-40B4-BE49-F238E27FC236}">
                    <a16:creationId xmlns:a16="http://schemas.microsoft.com/office/drawing/2014/main" id="{59273F99-8D25-4190-AA03-C7910BBBA21E}"/>
                  </a:ext>
                </a:extLst>
              </p:cNvPr>
              <p:cNvSpPr/>
              <p:nvPr/>
            </p:nvSpPr>
            <p:spPr>
              <a:xfrm>
                <a:off x="2307448" y="7841260"/>
                <a:ext cx="2041032" cy="2022968"/>
              </a:xfrm>
              <a:custGeom>
                <a:avLst/>
                <a:gdLst/>
                <a:ahLst/>
                <a:cxnLst/>
                <a:rect l="0" t="0" r="0" b="0"/>
                <a:pathLst>
                  <a:path w="2041031" h="2022968">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67" name="Free Form 6">
                <a:extLst>
                  <a:ext uri="{FF2B5EF4-FFF2-40B4-BE49-F238E27FC236}">
                    <a16:creationId xmlns:a16="http://schemas.microsoft.com/office/drawing/2014/main" id="{592438D8-007B-424E-B19E-12E8597ED592}"/>
                  </a:ext>
                </a:extLst>
              </p:cNvPr>
              <p:cNvSpPr/>
              <p:nvPr/>
            </p:nvSpPr>
            <p:spPr>
              <a:xfrm>
                <a:off x="4735684" y="4596832"/>
                <a:ext cx="2857218" cy="2858346"/>
              </a:xfrm>
              <a:custGeom>
                <a:avLst/>
                <a:gdLst/>
                <a:ahLst/>
                <a:cxnLst/>
                <a:rect l="0" t="0" r="0" b="0"/>
                <a:pathLst>
                  <a:path w="2857217" h="2858346">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68" name="Free Form 7">
                <a:extLst>
                  <a:ext uri="{FF2B5EF4-FFF2-40B4-BE49-F238E27FC236}">
                    <a16:creationId xmlns:a16="http://schemas.microsoft.com/office/drawing/2014/main" id="{D3D972E4-CED1-48D4-B62A-F5B0B70B8D03}"/>
                  </a:ext>
                </a:extLst>
              </p:cNvPr>
              <p:cNvSpPr/>
              <p:nvPr/>
            </p:nvSpPr>
            <p:spPr>
              <a:xfrm>
                <a:off x="3110088" y="3944340"/>
                <a:ext cx="5135328" cy="5144348"/>
              </a:xfrm>
              <a:custGeom>
                <a:avLst/>
                <a:gdLst/>
                <a:ahLst/>
                <a:cxnLst/>
                <a:rect l="0" t="0" r="0" b="0"/>
                <a:pathLst>
                  <a:path w="5135326" h="514434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69" name="Free Form 8">
                <a:extLst>
                  <a:ext uri="{FF2B5EF4-FFF2-40B4-BE49-F238E27FC236}">
                    <a16:creationId xmlns:a16="http://schemas.microsoft.com/office/drawing/2014/main" id="{8C7F5F9E-09DE-4571-BBD2-70DA708C7070}"/>
                  </a:ext>
                </a:extLst>
              </p:cNvPr>
              <p:cNvSpPr/>
              <p:nvPr/>
            </p:nvSpPr>
            <p:spPr>
              <a:xfrm>
                <a:off x="6528366" y="5361093"/>
                <a:ext cx="583636" cy="583635"/>
              </a:xfrm>
              <a:custGeom>
                <a:avLst/>
                <a:gdLst/>
                <a:ahLst/>
                <a:cxnLst/>
                <a:rect l="0" t="0" r="0" b="0"/>
                <a:pathLst>
                  <a:path w="583635" h="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grpSp>
        <p:grpSp>
          <p:nvGrpSpPr>
            <p:cNvPr id="61" name="Group 2">
              <a:extLst>
                <a:ext uri="{FF2B5EF4-FFF2-40B4-BE49-F238E27FC236}">
                  <a16:creationId xmlns:a16="http://schemas.microsoft.com/office/drawing/2014/main" id="{B3E4EA06-A197-4C3D-A353-31AA28DB4E6D}"/>
                </a:ext>
              </a:extLst>
            </p:cNvPr>
            <p:cNvGrpSpPr/>
            <p:nvPr/>
          </p:nvGrpSpPr>
          <p:grpSpPr>
            <a:xfrm>
              <a:off x="6753316" y="4681100"/>
              <a:ext cx="645286" cy="622496"/>
              <a:chOff x="2280351" y="2195690"/>
              <a:chExt cx="8150577" cy="7862715"/>
            </a:xfrm>
            <a:noFill/>
          </p:grpSpPr>
          <p:sp>
            <p:nvSpPr>
              <p:cNvPr id="62" name="Free Form 3">
                <a:extLst>
                  <a:ext uri="{FF2B5EF4-FFF2-40B4-BE49-F238E27FC236}">
                    <a16:creationId xmlns:a16="http://schemas.microsoft.com/office/drawing/2014/main" id="{49E927BF-F07C-4673-8B18-6B5CA0C61934}"/>
                  </a:ext>
                </a:extLst>
              </p:cNvPr>
              <p:cNvSpPr/>
              <p:nvPr/>
            </p:nvSpPr>
            <p:spPr>
              <a:xfrm>
                <a:off x="4148671" y="2195690"/>
                <a:ext cx="4418471" cy="4418457"/>
              </a:xfrm>
              <a:custGeom>
                <a:avLst/>
                <a:gdLst/>
                <a:ahLst/>
                <a:cxnLst/>
                <a:rect l="0" t="0" r="0" b="0"/>
                <a:pathLst>
                  <a:path w="4418471" h="4418459">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63" name="Free Form 4">
                <a:extLst>
                  <a:ext uri="{FF2B5EF4-FFF2-40B4-BE49-F238E27FC236}">
                    <a16:creationId xmlns:a16="http://schemas.microsoft.com/office/drawing/2014/main" id="{0B8A7DF5-437A-4729-A80D-CD0FE3A1A133}"/>
                  </a:ext>
                </a:extLst>
              </p:cNvPr>
              <p:cNvSpPr/>
              <p:nvPr/>
            </p:nvSpPr>
            <p:spPr>
              <a:xfrm>
                <a:off x="2280351" y="6325158"/>
                <a:ext cx="8150577" cy="3733247"/>
              </a:xfrm>
              <a:custGeom>
                <a:avLst/>
                <a:gdLst/>
                <a:ahLst/>
                <a:cxnLst/>
                <a:rect l="0" t="0" r="0" b="0"/>
                <a:pathLst>
                  <a:path w="8150577" h="3733246">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grpSp>
      </p:grpSp>
      <p:grpSp>
        <p:nvGrpSpPr>
          <p:cNvPr id="70" name="Hospital Bed">
            <a:extLst>
              <a:ext uri="{FF2B5EF4-FFF2-40B4-BE49-F238E27FC236}">
                <a16:creationId xmlns:a16="http://schemas.microsoft.com/office/drawing/2014/main" id="{48E5C68F-9568-4EFE-973D-DB96BC6D91C7}"/>
              </a:ext>
            </a:extLst>
          </p:cNvPr>
          <p:cNvGrpSpPr/>
          <p:nvPr/>
        </p:nvGrpSpPr>
        <p:grpSpPr>
          <a:xfrm>
            <a:off x="4673777" y="4704990"/>
            <a:ext cx="1114371" cy="1128588"/>
            <a:chOff x="8798387" y="4184590"/>
            <a:chExt cx="1114371" cy="1128588"/>
          </a:xfrm>
        </p:grpSpPr>
        <p:grpSp>
          <p:nvGrpSpPr>
            <p:cNvPr id="71" name="Graphic 113" descr="Sleep with solid fill">
              <a:extLst>
                <a:ext uri="{FF2B5EF4-FFF2-40B4-BE49-F238E27FC236}">
                  <a16:creationId xmlns:a16="http://schemas.microsoft.com/office/drawing/2014/main" id="{037AC16E-8841-4E78-80F6-E8D34C7934FF}"/>
                </a:ext>
              </a:extLst>
            </p:cNvPr>
            <p:cNvGrpSpPr/>
            <p:nvPr/>
          </p:nvGrpSpPr>
          <p:grpSpPr>
            <a:xfrm>
              <a:off x="8798387" y="4744508"/>
              <a:ext cx="1114371" cy="568670"/>
              <a:chOff x="9155893" y="4330353"/>
              <a:chExt cx="834181" cy="457200"/>
            </a:xfrm>
          </p:grpSpPr>
          <p:sp>
            <p:nvSpPr>
              <p:cNvPr id="73" name="Freeform 17">
                <a:extLst>
                  <a:ext uri="{FF2B5EF4-FFF2-40B4-BE49-F238E27FC236}">
                    <a16:creationId xmlns:a16="http://schemas.microsoft.com/office/drawing/2014/main" id="{4E474734-C8B6-4278-8796-3DE752D3FCC3}"/>
                  </a:ext>
                </a:extLst>
              </p:cNvPr>
              <p:cNvSpPr/>
              <p:nvPr/>
            </p:nvSpPr>
            <p:spPr>
              <a:xfrm>
                <a:off x="9251143" y="4454178"/>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accent2"/>
              </a:solidFill>
              <a:ln w="9525" cap="flat">
                <a:noFill/>
                <a:prstDash val="solid"/>
                <a:miter/>
              </a:ln>
            </p:spPr>
            <p:txBody>
              <a:bodyPr rtlCol="0" anchor="ctr"/>
              <a:lstStyle/>
              <a:p>
                <a:endParaRPr lang="en-NO"/>
              </a:p>
            </p:txBody>
          </p:sp>
          <p:sp>
            <p:nvSpPr>
              <p:cNvPr id="74" name="Freeform 18">
                <a:extLst>
                  <a:ext uri="{FF2B5EF4-FFF2-40B4-BE49-F238E27FC236}">
                    <a16:creationId xmlns:a16="http://schemas.microsoft.com/office/drawing/2014/main" id="{DDFA885B-7D44-44AF-A3A4-C7B2E61F38D1}"/>
                  </a:ext>
                </a:extLst>
              </p:cNvPr>
              <p:cNvSpPr/>
              <p:nvPr/>
            </p:nvSpPr>
            <p:spPr>
              <a:xfrm>
                <a:off x="9374968" y="4473228"/>
                <a:ext cx="114300" cy="95250"/>
              </a:xfrm>
              <a:custGeom>
                <a:avLst/>
                <a:gdLst>
                  <a:gd name="connsiteX0" fmla="*/ 0 w 114300"/>
                  <a:gd name="connsiteY0" fmla="*/ 95250 h 95250"/>
                  <a:gd name="connsiteX1" fmla="*/ 114300 w 114300"/>
                  <a:gd name="connsiteY1" fmla="*/ 95250 h 95250"/>
                  <a:gd name="connsiteX2" fmla="*/ 114300 w 114300"/>
                  <a:gd name="connsiteY2" fmla="*/ 0 h 95250"/>
                  <a:gd name="connsiteX3" fmla="*/ 95250 w 114300"/>
                  <a:gd name="connsiteY3" fmla="*/ 0 h 95250"/>
                  <a:gd name="connsiteX4" fmla="*/ 0 w 114300"/>
                  <a:gd name="connsiteY4" fmla="*/ 9525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95250">
                    <a:moveTo>
                      <a:pt x="0" y="95250"/>
                    </a:moveTo>
                    <a:lnTo>
                      <a:pt x="114300" y="95250"/>
                    </a:lnTo>
                    <a:lnTo>
                      <a:pt x="114300" y="0"/>
                    </a:lnTo>
                    <a:lnTo>
                      <a:pt x="95250" y="0"/>
                    </a:lnTo>
                    <a:cubicBezTo>
                      <a:pt x="42863" y="0"/>
                      <a:pt x="0" y="42863"/>
                      <a:pt x="0" y="95250"/>
                    </a:cubicBezTo>
                    <a:close/>
                  </a:path>
                </a:pathLst>
              </a:custGeom>
              <a:solidFill>
                <a:schemeClr val="accent2"/>
              </a:solidFill>
              <a:ln w="9525" cap="flat">
                <a:noFill/>
                <a:prstDash val="solid"/>
                <a:miter/>
              </a:ln>
            </p:spPr>
            <p:txBody>
              <a:bodyPr rtlCol="0" anchor="ctr"/>
              <a:lstStyle/>
              <a:p>
                <a:endParaRPr lang="en-NO"/>
              </a:p>
            </p:txBody>
          </p:sp>
          <p:sp>
            <p:nvSpPr>
              <p:cNvPr id="75" name="Freeform 19">
                <a:extLst>
                  <a:ext uri="{FF2B5EF4-FFF2-40B4-BE49-F238E27FC236}">
                    <a16:creationId xmlns:a16="http://schemas.microsoft.com/office/drawing/2014/main" id="{C43AB26E-F498-4A80-8CFC-1088BA33106F}"/>
                  </a:ext>
                </a:extLst>
              </p:cNvPr>
              <p:cNvSpPr/>
              <p:nvPr/>
            </p:nvSpPr>
            <p:spPr>
              <a:xfrm>
                <a:off x="9513824" y="4454429"/>
                <a:ext cx="476250" cy="314325"/>
              </a:xfrm>
              <a:custGeom>
                <a:avLst/>
                <a:gdLst>
                  <a:gd name="connsiteX0" fmla="*/ 438150 w 476250"/>
                  <a:gd name="connsiteY0" fmla="*/ 0 h 314325"/>
                  <a:gd name="connsiteX1" fmla="*/ 0 w 476250"/>
                  <a:gd name="connsiteY1" fmla="*/ 0 h 314325"/>
                  <a:gd name="connsiteX2" fmla="*/ 0 w 476250"/>
                  <a:gd name="connsiteY2" fmla="*/ 228600 h 314325"/>
                  <a:gd name="connsiteX3" fmla="*/ 38100 w 476250"/>
                  <a:gd name="connsiteY3" fmla="*/ 266700 h 314325"/>
                  <a:gd name="connsiteX4" fmla="*/ 419100 w 476250"/>
                  <a:gd name="connsiteY4" fmla="*/ 266700 h 314325"/>
                  <a:gd name="connsiteX5" fmla="*/ 419100 w 476250"/>
                  <a:gd name="connsiteY5" fmla="*/ 314325 h 314325"/>
                  <a:gd name="connsiteX6" fmla="*/ 476250 w 476250"/>
                  <a:gd name="connsiteY6" fmla="*/ 314325 h 314325"/>
                  <a:gd name="connsiteX7" fmla="*/ 476250 w 476250"/>
                  <a:gd name="connsiteY7" fmla="*/ 38100 h 314325"/>
                  <a:gd name="connsiteX8" fmla="*/ 438150 w 476250"/>
                  <a:gd name="connsiteY8"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0" h="314325">
                    <a:moveTo>
                      <a:pt x="438150" y="0"/>
                    </a:moveTo>
                    <a:lnTo>
                      <a:pt x="0" y="0"/>
                    </a:lnTo>
                    <a:lnTo>
                      <a:pt x="0" y="228600"/>
                    </a:lnTo>
                    <a:cubicBezTo>
                      <a:pt x="0" y="249555"/>
                      <a:pt x="17145" y="266700"/>
                      <a:pt x="38100" y="266700"/>
                    </a:cubicBezTo>
                    <a:lnTo>
                      <a:pt x="419100" y="266700"/>
                    </a:lnTo>
                    <a:lnTo>
                      <a:pt x="419100" y="314325"/>
                    </a:lnTo>
                    <a:lnTo>
                      <a:pt x="476250" y="314325"/>
                    </a:lnTo>
                    <a:lnTo>
                      <a:pt x="476250" y="38100"/>
                    </a:lnTo>
                    <a:cubicBezTo>
                      <a:pt x="476250" y="17145"/>
                      <a:pt x="459105" y="0"/>
                      <a:pt x="438150" y="0"/>
                    </a:cubicBezTo>
                    <a:close/>
                  </a:path>
                </a:pathLst>
              </a:custGeom>
              <a:solidFill>
                <a:srgbClr val="093371"/>
              </a:solidFill>
              <a:ln w="9525" cap="flat">
                <a:noFill/>
                <a:prstDash val="solid"/>
                <a:miter/>
              </a:ln>
            </p:spPr>
            <p:txBody>
              <a:bodyPr rtlCol="0" anchor="ctr"/>
              <a:lstStyle/>
              <a:p>
                <a:endParaRPr lang="en-NO" dirty="0"/>
              </a:p>
            </p:txBody>
          </p:sp>
          <p:sp>
            <p:nvSpPr>
              <p:cNvPr id="76" name="Freeform 20">
                <a:extLst>
                  <a:ext uri="{FF2B5EF4-FFF2-40B4-BE49-F238E27FC236}">
                    <a16:creationId xmlns:a16="http://schemas.microsoft.com/office/drawing/2014/main" id="{AB956F6A-989C-45BE-8BFC-FA0972376A32}"/>
                  </a:ext>
                </a:extLst>
              </p:cNvPr>
              <p:cNvSpPr/>
              <p:nvPr/>
            </p:nvSpPr>
            <p:spPr>
              <a:xfrm>
                <a:off x="9155893" y="4330353"/>
                <a:ext cx="333375" cy="457200"/>
              </a:xfrm>
              <a:custGeom>
                <a:avLst/>
                <a:gdLst>
                  <a:gd name="connsiteX0" fmla="*/ 57150 w 333375"/>
                  <a:gd name="connsiteY0" fmla="*/ 28575 h 457200"/>
                  <a:gd name="connsiteX1" fmla="*/ 28575 w 333375"/>
                  <a:gd name="connsiteY1" fmla="*/ 0 h 457200"/>
                  <a:gd name="connsiteX2" fmla="*/ 0 w 333375"/>
                  <a:gd name="connsiteY2" fmla="*/ 28575 h 457200"/>
                  <a:gd name="connsiteX3" fmla="*/ 0 w 333375"/>
                  <a:gd name="connsiteY3" fmla="*/ 457200 h 457200"/>
                  <a:gd name="connsiteX4" fmla="*/ 57150 w 333375"/>
                  <a:gd name="connsiteY4" fmla="*/ 457200 h 457200"/>
                  <a:gd name="connsiteX5" fmla="*/ 57150 w 333375"/>
                  <a:gd name="connsiteY5" fmla="*/ 361950 h 457200"/>
                  <a:gd name="connsiteX6" fmla="*/ 333375 w 333375"/>
                  <a:gd name="connsiteY6" fmla="*/ 361950 h 457200"/>
                  <a:gd name="connsiteX7" fmla="*/ 333375 w 333375"/>
                  <a:gd name="connsiteY7" fmla="*/ 266700 h 457200"/>
                  <a:gd name="connsiteX8" fmla="*/ 57150 w 333375"/>
                  <a:gd name="connsiteY8" fmla="*/ 266700 h 457200"/>
                  <a:gd name="connsiteX9" fmla="*/ 57150 w 333375"/>
                  <a:gd name="connsiteY9" fmla="*/ 28575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375" h="457200">
                    <a:moveTo>
                      <a:pt x="57150" y="28575"/>
                    </a:moveTo>
                    <a:cubicBezTo>
                      <a:pt x="57150" y="12382"/>
                      <a:pt x="44768" y="0"/>
                      <a:pt x="28575" y="0"/>
                    </a:cubicBezTo>
                    <a:cubicBezTo>
                      <a:pt x="12383" y="0"/>
                      <a:pt x="0" y="12382"/>
                      <a:pt x="0" y="28575"/>
                    </a:cubicBezTo>
                    <a:lnTo>
                      <a:pt x="0" y="457200"/>
                    </a:lnTo>
                    <a:lnTo>
                      <a:pt x="57150" y="457200"/>
                    </a:lnTo>
                    <a:lnTo>
                      <a:pt x="57150" y="361950"/>
                    </a:lnTo>
                    <a:lnTo>
                      <a:pt x="333375" y="361950"/>
                    </a:lnTo>
                    <a:lnTo>
                      <a:pt x="333375" y="266700"/>
                    </a:lnTo>
                    <a:lnTo>
                      <a:pt x="57150" y="266700"/>
                    </a:lnTo>
                    <a:lnTo>
                      <a:pt x="57150" y="28575"/>
                    </a:lnTo>
                    <a:close/>
                  </a:path>
                </a:pathLst>
              </a:custGeom>
              <a:solidFill>
                <a:srgbClr val="093371"/>
              </a:solidFill>
              <a:ln w="9525" cap="flat">
                <a:noFill/>
                <a:prstDash val="solid"/>
                <a:miter/>
              </a:ln>
            </p:spPr>
            <p:txBody>
              <a:bodyPr rtlCol="0" anchor="ctr"/>
              <a:lstStyle/>
              <a:p>
                <a:endParaRPr lang="en-NO"/>
              </a:p>
            </p:txBody>
          </p:sp>
        </p:grpSp>
        <p:pic>
          <p:nvPicPr>
            <p:cNvPr id="72" name="Graphic 71" descr="Medical with solid fill">
              <a:extLst>
                <a:ext uri="{FF2B5EF4-FFF2-40B4-BE49-F238E27FC236}">
                  <a16:creationId xmlns:a16="http://schemas.microsoft.com/office/drawing/2014/main" id="{AF81A1A1-FF47-43A5-9B4C-F5E6B87162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66543" y="4184590"/>
              <a:ext cx="581143" cy="581143"/>
            </a:xfrm>
            <a:prstGeom prst="rect">
              <a:avLst/>
            </a:prstGeom>
          </p:spPr>
        </p:pic>
      </p:grpSp>
      <p:sp>
        <p:nvSpPr>
          <p:cNvPr id="77" name="Left Brace 76">
            <a:extLst>
              <a:ext uri="{FF2B5EF4-FFF2-40B4-BE49-F238E27FC236}">
                <a16:creationId xmlns:a16="http://schemas.microsoft.com/office/drawing/2014/main" id="{6A2513DA-A59E-4231-A0B3-A778D440BF02}"/>
              </a:ext>
            </a:extLst>
          </p:cNvPr>
          <p:cNvSpPr/>
          <p:nvPr/>
        </p:nvSpPr>
        <p:spPr>
          <a:xfrm rot="10800000">
            <a:off x="8172099" y="2373716"/>
            <a:ext cx="479900" cy="3394594"/>
          </a:xfrm>
          <a:prstGeom prst="leftBrace">
            <a:avLst>
              <a:gd name="adj1" fmla="val 70783"/>
              <a:gd name="adj2" fmla="val 48163"/>
            </a:avLst>
          </a:prstGeom>
          <a:ln w="381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78" name="TextBox 77">
            <a:extLst>
              <a:ext uri="{FF2B5EF4-FFF2-40B4-BE49-F238E27FC236}">
                <a16:creationId xmlns:a16="http://schemas.microsoft.com/office/drawing/2014/main" id="{6042EA25-5275-4929-A5C8-3B1B29960C30}"/>
              </a:ext>
            </a:extLst>
          </p:cNvPr>
          <p:cNvSpPr txBox="1"/>
          <p:nvPr/>
        </p:nvSpPr>
        <p:spPr>
          <a:xfrm>
            <a:off x="8993603" y="3892122"/>
            <a:ext cx="1675459" cy="461665"/>
          </a:xfrm>
          <a:prstGeom prst="rect">
            <a:avLst/>
          </a:prstGeom>
          <a:noFill/>
        </p:spPr>
        <p:txBody>
          <a:bodyPr wrap="none" rtlCol="0">
            <a:spAutoFit/>
          </a:bodyPr>
          <a:lstStyle/>
          <a:p>
            <a:pPr marL="342900" indent="-342900" algn="l">
              <a:buClr>
                <a:srgbClr val="008CCF"/>
              </a:buClr>
              <a:buSzPct val="120000"/>
              <a:buFont typeface="Arial" panose="020B0604020202020204" pitchFamily="34" charset="0"/>
              <a:buChar char="•"/>
            </a:pPr>
            <a:r>
              <a:rPr lang="nb-NO" sz="2400" dirty="0"/>
              <a:t>Number</a:t>
            </a:r>
            <a:endParaRPr lang="en-US" sz="2400" dirty="0"/>
          </a:p>
        </p:txBody>
      </p:sp>
      <p:sp>
        <p:nvSpPr>
          <p:cNvPr id="3" name="TextBox 2">
            <a:extLst>
              <a:ext uri="{FF2B5EF4-FFF2-40B4-BE49-F238E27FC236}">
                <a16:creationId xmlns:a16="http://schemas.microsoft.com/office/drawing/2014/main" id="{99393A34-A91C-4CAC-91D6-E3DD4E385DA7}"/>
              </a:ext>
            </a:extLst>
          </p:cNvPr>
          <p:cNvSpPr txBox="1"/>
          <p:nvPr/>
        </p:nvSpPr>
        <p:spPr>
          <a:xfrm>
            <a:off x="5926967" y="3552760"/>
            <a:ext cx="2708956" cy="830997"/>
          </a:xfrm>
          <a:prstGeom prst="rect">
            <a:avLst/>
          </a:prstGeom>
          <a:noFill/>
        </p:spPr>
        <p:txBody>
          <a:bodyPr wrap="square" rtlCol="0">
            <a:spAutoFit/>
          </a:bodyPr>
          <a:lstStyle/>
          <a:p>
            <a:pPr algn="l">
              <a:buClr>
                <a:srgbClr val="008CCF"/>
              </a:buClr>
            </a:pPr>
            <a:r>
              <a:rPr lang="nb-NO" sz="2400"/>
              <a:t>Individuals immunized</a:t>
            </a:r>
            <a:endParaRPr lang="en-US" sz="2400" dirty="0"/>
          </a:p>
        </p:txBody>
      </p:sp>
      <p:sp>
        <p:nvSpPr>
          <p:cNvPr id="79" name="TextBox 78">
            <a:extLst>
              <a:ext uri="{FF2B5EF4-FFF2-40B4-BE49-F238E27FC236}">
                <a16:creationId xmlns:a16="http://schemas.microsoft.com/office/drawing/2014/main" id="{428327A5-1B78-486B-9719-705443B5FC05}"/>
              </a:ext>
            </a:extLst>
          </p:cNvPr>
          <p:cNvSpPr txBox="1"/>
          <p:nvPr/>
        </p:nvSpPr>
        <p:spPr>
          <a:xfrm>
            <a:off x="5926967" y="2195288"/>
            <a:ext cx="2355050" cy="830997"/>
          </a:xfrm>
          <a:prstGeom prst="rect">
            <a:avLst/>
          </a:prstGeom>
          <a:noFill/>
        </p:spPr>
        <p:txBody>
          <a:bodyPr wrap="square" rtlCol="0">
            <a:spAutoFit/>
          </a:bodyPr>
          <a:lstStyle/>
          <a:p>
            <a:pPr algn="l">
              <a:buClr>
                <a:srgbClr val="008CCF"/>
              </a:buClr>
            </a:pPr>
            <a:r>
              <a:rPr lang="nb-NO" sz="2400"/>
              <a:t>Total population</a:t>
            </a:r>
            <a:endParaRPr lang="en-US" sz="2400" dirty="0"/>
          </a:p>
        </p:txBody>
      </p:sp>
      <p:sp>
        <p:nvSpPr>
          <p:cNvPr id="80" name="TextBox 79">
            <a:extLst>
              <a:ext uri="{FF2B5EF4-FFF2-40B4-BE49-F238E27FC236}">
                <a16:creationId xmlns:a16="http://schemas.microsoft.com/office/drawing/2014/main" id="{59456A47-236C-452D-80C0-45CA055496B0}"/>
              </a:ext>
            </a:extLst>
          </p:cNvPr>
          <p:cNvSpPr txBox="1"/>
          <p:nvPr/>
        </p:nvSpPr>
        <p:spPr>
          <a:xfrm>
            <a:off x="5926967" y="4910231"/>
            <a:ext cx="2355050" cy="830997"/>
          </a:xfrm>
          <a:prstGeom prst="rect">
            <a:avLst/>
          </a:prstGeom>
          <a:noFill/>
        </p:spPr>
        <p:txBody>
          <a:bodyPr wrap="square" rtlCol="0">
            <a:spAutoFit/>
          </a:bodyPr>
          <a:lstStyle/>
          <a:p>
            <a:pPr algn="l">
              <a:buClr>
                <a:srgbClr val="008CCF"/>
              </a:buClr>
            </a:pPr>
            <a:r>
              <a:rPr lang="nb-NO" sz="2400"/>
              <a:t>Available hospital </a:t>
            </a:r>
            <a:r>
              <a:rPr lang="nb-NO" sz="2400" dirty="0"/>
              <a:t>b</a:t>
            </a:r>
            <a:r>
              <a:rPr lang="nb-NO" sz="2400"/>
              <a:t>eds</a:t>
            </a:r>
            <a:endParaRPr lang="en-US" sz="2400" dirty="0"/>
          </a:p>
        </p:txBody>
      </p:sp>
      <p:sp>
        <p:nvSpPr>
          <p:cNvPr id="82" name="Rectangle: Rounded Corners 17">
            <a:extLst>
              <a:ext uri="{FF2B5EF4-FFF2-40B4-BE49-F238E27FC236}">
                <a16:creationId xmlns:a16="http://schemas.microsoft.com/office/drawing/2014/main" id="{67E8D99D-CDC7-43F6-B826-AD51284D8319}"/>
              </a:ext>
            </a:extLst>
          </p:cNvPr>
          <p:cNvSpPr/>
          <p:nvPr/>
        </p:nvSpPr>
        <p:spPr>
          <a:xfrm>
            <a:off x="8765533" y="3120430"/>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bg1"/>
                </a:solidFill>
              </a:rPr>
              <a:t>Value type</a:t>
            </a:r>
            <a:endParaRPr lang="es-ES" sz="2400" dirty="0">
              <a:solidFill>
                <a:schemeClr val="bg1"/>
              </a:solidFill>
            </a:endParaRPr>
          </a:p>
        </p:txBody>
      </p:sp>
    </p:spTree>
    <p:custDataLst>
      <p:tags r:id="rId1"/>
    </p:custDataLst>
    <p:extLst>
      <p:ext uri="{BB962C8B-B14F-4D97-AF65-F5344CB8AC3E}">
        <p14:creationId xmlns:p14="http://schemas.microsoft.com/office/powerpoint/2010/main" val="400160936"/>
      </p:ext>
    </p:extLst>
  </p:cSld>
  <p:clrMapOvr>
    <a:masterClrMapping/>
  </p:clrMapOvr>
  <mc:AlternateContent xmlns:mc="http://schemas.openxmlformats.org/markup-compatibility/2006" xmlns:p159="http://schemas.microsoft.com/office/powerpoint/2015/09/main">
    <mc:Choice Requires="p159">
      <p:transition spd="med" advClick="0" advTm="20574">
        <p159:morph option="byObject"/>
      </p:transition>
    </mc:Choice>
    <mc:Fallback xmlns="">
      <p:transition spd="med" advClick="0" advTm="205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left)">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7" grpId="0" animBg="1"/>
      <p:bldP spid="78" grpId="0"/>
      <p:bldP spid="3" grpId="0"/>
      <p:bldP spid="79" grpId="0"/>
      <p:bldP spid="80" grpId="0"/>
      <p:bldP spid="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a:r>
              <a:rPr lang="es-ES"/>
              <a:t>Data elements value types</a:t>
            </a:r>
            <a:endParaRPr lang="en-NO" dirty="0"/>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2272814" y="1796563"/>
            <a:ext cx="3651737" cy="3651737"/>
          </a:xfrm>
          <a:prstGeom prst="rect">
            <a:avLst/>
          </a:prstGeom>
        </p:spPr>
      </p:pic>
      <p:sp>
        <p:nvSpPr>
          <p:cNvPr id="78" name="TextBox 77">
            <a:extLst>
              <a:ext uri="{FF2B5EF4-FFF2-40B4-BE49-F238E27FC236}">
                <a16:creationId xmlns:a16="http://schemas.microsoft.com/office/drawing/2014/main" id="{6042EA25-5275-4929-A5C8-3B1B29960C30}"/>
              </a:ext>
            </a:extLst>
          </p:cNvPr>
          <p:cNvSpPr txBox="1"/>
          <p:nvPr/>
        </p:nvSpPr>
        <p:spPr>
          <a:xfrm>
            <a:off x="6603103" y="2643054"/>
            <a:ext cx="1675459" cy="461665"/>
          </a:xfrm>
          <a:prstGeom prst="rect">
            <a:avLst/>
          </a:prstGeom>
          <a:noFill/>
        </p:spPr>
        <p:txBody>
          <a:bodyPr wrap="none" rtlCol="0">
            <a:spAutoFit/>
          </a:bodyPr>
          <a:lstStyle/>
          <a:p>
            <a:pPr marL="342900" indent="-342900" algn="l">
              <a:buClr>
                <a:srgbClr val="008CCF"/>
              </a:buClr>
              <a:buSzPct val="120000"/>
              <a:buFont typeface="Arial" panose="020B0604020202020204" pitchFamily="34" charset="0"/>
              <a:buChar char="•"/>
            </a:pPr>
            <a:r>
              <a:rPr lang="nb-NO" sz="2400" dirty="0"/>
              <a:t>Number</a:t>
            </a:r>
            <a:endParaRPr lang="en-US" sz="2400" dirty="0"/>
          </a:p>
        </p:txBody>
      </p:sp>
      <p:sp>
        <p:nvSpPr>
          <p:cNvPr id="81" name="Rounded Rectangle 59">
            <a:extLst>
              <a:ext uri="{FF2B5EF4-FFF2-40B4-BE49-F238E27FC236}">
                <a16:creationId xmlns:a16="http://schemas.microsoft.com/office/drawing/2014/main" id="{5386581A-93FB-46CC-B353-2A3E0C96A053}"/>
              </a:ext>
            </a:extLst>
          </p:cNvPr>
          <p:cNvSpPr/>
          <p:nvPr/>
        </p:nvSpPr>
        <p:spPr>
          <a:xfrm>
            <a:off x="6238737" y="3166527"/>
            <a:ext cx="1885950" cy="6629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accent1"/>
              </a:buClr>
              <a:buSzPct val="120000"/>
              <a:buFont typeface="Arial" panose="020B0604020202020204" pitchFamily="34" charset="0"/>
              <a:buChar char="•"/>
            </a:pPr>
            <a:r>
              <a:rPr lang="nb-NO" sz="2400" dirty="0">
                <a:solidFill>
                  <a:schemeClr val="tx1"/>
                </a:solidFill>
              </a:rPr>
              <a:t>Text</a:t>
            </a:r>
            <a:endParaRPr lang="en-NO" sz="2400" dirty="0">
              <a:solidFill>
                <a:schemeClr val="tx1"/>
              </a:solidFill>
            </a:endParaRPr>
          </a:p>
        </p:txBody>
      </p:sp>
      <p:sp>
        <p:nvSpPr>
          <p:cNvPr id="84" name="Rounded Rectangle 61">
            <a:extLst>
              <a:ext uri="{FF2B5EF4-FFF2-40B4-BE49-F238E27FC236}">
                <a16:creationId xmlns:a16="http://schemas.microsoft.com/office/drawing/2014/main" id="{20FB64D3-499F-45A8-AD17-72334674169B}"/>
              </a:ext>
            </a:extLst>
          </p:cNvPr>
          <p:cNvSpPr/>
          <p:nvPr/>
        </p:nvSpPr>
        <p:spPr>
          <a:xfrm>
            <a:off x="6457502" y="3834830"/>
            <a:ext cx="1885950" cy="66294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accent1"/>
              </a:buClr>
              <a:buSzPct val="120000"/>
              <a:buFont typeface="Arial" panose="020B0604020202020204" pitchFamily="34" charset="0"/>
              <a:buChar char="•"/>
            </a:pPr>
            <a:r>
              <a:rPr lang="nb-NO" sz="2400" dirty="0">
                <a:solidFill>
                  <a:schemeClr val="tx1"/>
                </a:solidFill>
              </a:rPr>
              <a:t>Yes</a:t>
            </a:r>
            <a:r>
              <a:rPr lang="nb-NO" sz="2400" dirty="0">
                <a:solidFill>
                  <a:schemeClr val="tx1"/>
                </a:solidFill>
                <a:latin typeface="Rubik" pitchFamily="2" charset="-79"/>
                <a:cs typeface="Rubik" pitchFamily="2" charset="-79"/>
              </a:rPr>
              <a:t>/No</a:t>
            </a:r>
            <a:endParaRPr lang="en-NO" sz="2400" dirty="0">
              <a:solidFill>
                <a:schemeClr val="tx1"/>
              </a:solidFill>
              <a:latin typeface="Rubik" pitchFamily="2" charset="-79"/>
              <a:cs typeface="Rubik" pitchFamily="2" charset="-79"/>
            </a:endParaRPr>
          </a:p>
        </p:txBody>
      </p:sp>
      <p:sp>
        <p:nvSpPr>
          <p:cNvPr id="85" name="TextBox 84">
            <a:extLst>
              <a:ext uri="{FF2B5EF4-FFF2-40B4-BE49-F238E27FC236}">
                <a16:creationId xmlns:a16="http://schemas.microsoft.com/office/drawing/2014/main" id="{5400950D-412D-42D1-9A1E-FAF92891DE88}"/>
              </a:ext>
            </a:extLst>
          </p:cNvPr>
          <p:cNvSpPr txBox="1"/>
          <p:nvPr/>
        </p:nvSpPr>
        <p:spPr>
          <a:xfrm>
            <a:off x="6238737" y="4616023"/>
            <a:ext cx="2059858"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342900" indent="-342900" algn="ctr">
              <a:buClr>
                <a:schemeClr val="accent1"/>
              </a:buClr>
              <a:buSzPct val="120000"/>
              <a:buFont typeface="Arial" panose="020B0604020202020204" pitchFamily="34" charset="0"/>
              <a:buChar char="•"/>
              <a:defRPr sz="2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nb-NO" dirty="0">
                <a:solidFill>
                  <a:schemeClr val="tx1"/>
                </a:solidFill>
              </a:rPr>
              <a:t>Other</a:t>
            </a:r>
            <a:endParaRPr lang="en-US" dirty="0">
              <a:solidFill>
                <a:schemeClr val="tx1"/>
              </a:solidFill>
            </a:endParaRPr>
          </a:p>
        </p:txBody>
      </p:sp>
      <p:sp>
        <p:nvSpPr>
          <p:cNvPr id="12" name="Rectangle: Rounded Corners 17">
            <a:extLst>
              <a:ext uri="{FF2B5EF4-FFF2-40B4-BE49-F238E27FC236}">
                <a16:creationId xmlns:a16="http://schemas.microsoft.com/office/drawing/2014/main" id="{AF32EECC-3A20-4C64-AF22-D89C609D5C41}"/>
              </a:ext>
            </a:extLst>
          </p:cNvPr>
          <p:cNvSpPr/>
          <p:nvPr/>
        </p:nvSpPr>
        <p:spPr>
          <a:xfrm>
            <a:off x="6457502" y="1909931"/>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bg1"/>
                </a:solidFill>
              </a:rPr>
              <a:t>Value Type</a:t>
            </a:r>
            <a:endParaRPr lang="es-ES" sz="2400" dirty="0">
              <a:solidFill>
                <a:schemeClr val="bg1"/>
              </a:solidFill>
            </a:endParaRPr>
          </a:p>
        </p:txBody>
      </p:sp>
    </p:spTree>
    <p:custDataLst>
      <p:tags r:id="rId1"/>
    </p:custDataLst>
    <p:extLst>
      <p:ext uri="{BB962C8B-B14F-4D97-AF65-F5344CB8AC3E}">
        <p14:creationId xmlns:p14="http://schemas.microsoft.com/office/powerpoint/2010/main" val="6522091"/>
      </p:ext>
    </p:extLst>
  </p:cSld>
  <p:clrMapOvr>
    <a:masterClrMapping/>
  </p:clrMapOvr>
  <mc:AlternateContent xmlns:mc="http://schemas.openxmlformats.org/markup-compatibility/2006" xmlns:p159="http://schemas.microsoft.com/office/powerpoint/2015/09/main">
    <mc:Choice Requires="p159">
      <p:transition spd="med" advClick="0" advTm="10568">
        <p159:morph option="byObject"/>
      </p:transition>
    </mc:Choice>
    <mc:Fallback xmlns="">
      <p:transition spd="med" advClick="0" advTm="10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4" grpId="0" animBg="1"/>
      <p:bldP spid="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a:r>
              <a:rPr lang="es-ES"/>
              <a:t>Features of d</a:t>
            </a:r>
            <a:r>
              <a:rPr lang="en-NO"/>
              <a:t>ata </a:t>
            </a:r>
            <a:r>
              <a:rPr lang="es-ES" dirty="0"/>
              <a:t>e</a:t>
            </a:r>
            <a:r>
              <a:rPr lang="en-NO"/>
              <a:t>lements</a:t>
            </a:r>
            <a:endParaRPr lang="en-NO" dirty="0"/>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2" name="TextBox 21">
            <a:extLst>
              <a:ext uri="{FF2B5EF4-FFF2-40B4-BE49-F238E27FC236}">
                <a16:creationId xmlns:a16="http://schemas.microsoft.com/office/drawing/2014/main" id="{DBE38822-2E12-4A9C-ABB6-38CC89596172}"/>
              </a:ext>
            </a:extLst>
          </p:cNvPr>
          <p:cNvSpPr txBox="1"/>
          <p:nvPr/>
        </p:nvSpPr>
        <p:spPr>
          <a:xfrm>
            <a:off x="3578773" y="1754149"/>
            <a:ext cx="5025528" cy="461665"/>
          </a:xfrm>
          <a:prstGeom prst="rect">
            <a:avLst/>
          </a:prstGeom>
          <a:noFill/>
        </p:spPr>
        <p:txBody>
          <a:bodyPr wrap="square" rtlCol="0">
            <a:spAutoFit/>
          </a:bodyPr>
          <a:lstStyle/>
          <a:p>
            <a:pPr algn="ctr">
              <a:buClr>
                <a:srgbClr val="008CCF"/>
              </a:buClr>
            </a:pPr>
            <a:r>
              <a:rPr lang="es-ES" sz="2400" dirty="0"/>
              <a:t>Can be </a:t>
            </a:r>
            <a:r>
              <a:rPr lang="es-ES" sz="2400" b="1" dirty="0" err="1">
                <a:solidFill>
                  <a:schemeClr val="accent1"/>
                </a:solidFill>
              </a:rPr>
              <a:t>aggregated</a:t>
            </a:r>
            <a:r>
              <a:rPr lang="es-ES" sz="2400" dirty="0"/>
              <a:t>…</a:t>
            </a:r>
          </a:p>
        </p:txBody>
      </p:sp>
      <p:sp>
        <p:nvSpPr>
          <p:cNvPr id="23" name="Freeform: Shape 22">
            <a:extLst>
              <a:ext uri="{FF2B5EF4-FFF2-40B4-BE49-F238E27FC236}">
                <a16:creationId xmlns:a16="http://schemas.microsoft.com/office/drawing/2014/main" id="{0C8649A1-F420-46B6-984A-ECAF935AE464}"/>
              </a:ext>
            </a:extLst>
          </p:cNvPr>
          <p:cNvSpPr/>
          <p:nvPr/>
        </p:nvSpPr>
        <p:spPr>
          <a:xfrm>
            <a:off x="4317164" y="4442296"/>
            <a:ext cx="603710" cy="603705"/>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r>
              <a:rPr lang="es-ES" sz="2400">
                <a:solidFill>
                  <a:schemeClr val="bg1"/>
                </a:solidFill>
              </a:rPr>
              <a:t>  1</a:t>
            </a:r>
            <a:endParaRPr lang="es-ES" sz="2400" dirty="0">
              <a:solidFill>
                <a:schemeClr val="bg1"/>
              </a:solidFill>
            </a:endParaRPr>
          </a:p>
        </p:txBody>
      </p:sp>
      <p:sp>
        <p:nvSpPr>
          <p:cNvPr id="24" name="Freeform: Shape 23">
            <a:extLst>
              <a:ext uri="{FF2B5EF4-FFF2-40B4-BE49-F238E27FC236}">
                <a16:creationId xmlns:a16="http://schemas.microsoft.com/office/drawing/2014/main" id="{9C7F0873-E411-43DD-B10A-398E30FACF24}"/>
              </a:ext>
            </a:extLst>
          </p:cNvPr>
          <p:cNvSpPr/>
          <p:nvPr/>
        </p:nvSpPr>
        <p:spPr>
          <a:xfrm>
            <a:off x="7287977" y="4442296"/>
            <a:ext cx="603710" cy="603705"/>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r>
              <a:rPr lang="es-ES" sz="2400">
                <a:solidFill>
                  <a:schemeClr val="bg1"/>
                </a:solidFill>
              </a:rPr>
              <a:t>  4</a:t>
            </a:r>
            <a:endParaRPr lang="es-ES" sz="2400" dirty="0">
              <a:solidFill>
                <a:schemeClr val="bg1"/>
              </a:solidFill>
            </a:endParaRPr>
          </a:p>
        </p:txBody>
      </p:sp>
      <p:sp>
        <p:nvSpPr>
          <p:cNvPr id="25" name="Freeform: Shape 24">
            <a:extLst>
              <a:ext uri="{FF2B5EF4-FFF2-40B4-BE49-F238E27FC236}">
                <a16:creationId xmlns:a16="http://schemas.microsoft.com/office/drawing/2014/main" id="{DF4CFA75-8627-44EC-B31C-737449FE2584}"/>
              </a:ext>
            </a:extLst>
          </p:cNvPr>
          <p:cNvSpPr/>
          <p:nvPr/>
        </p:nvSpPr>
        <p:spPr>
          <a:xfrm>
            <a:off x="6297706" y="4442296"/>
            <a:ext cx="603710" cy="603705"/>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r>
              <a:rPr lang="es-ES" sz="2400">
                <a:solidFill>
                  <a:schemeClr val="bg1"/>
                </a:solidFill>
              </a:rPr>
              <a:t>  3</a:t>
            </a:r>
            <a:endParaRPr lang="es-ES" sz="2400" dirty="0">
              <a:solidFill>
                <a:schemeClr val="bg1"/>
              </a:solidFill>
            </a:endParaRPr>
          </a:p>
        </p:txBody>
      </p:sp>
      <p:sp>
        <p:nvSpPr>
          <p:cNvPr id="26" name="Freeform: Shape 25">
            <a:extLst>
              <a:ext uri="{FF2B5EF4-FFF2-40B4-BE49-F238E27FC236}">
                <a16:creationId xmlns:a16="http://schemas.microsoft.com/office/drawing/2014/main" id="{3F3BF282-3306-4915-9FFE-241777F8DAB5}"/>
              </a:ext>
            </a:extLst>
          </p:cNvPr>
          <p:cNvSpPr/>
          <p:nvPr/>
        </p:nvSpPr>
        <p:spPr>
          <a:xfrm>
            <a:off x="5307435" y="4442296"/>
            <a:ext cx="603710" cy="603705"/>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r>
              <a:rPr lang="es-ES" sz="2400">
                <a:solidFill>
                  <a:schemeClr val="bg1"/>
                </a:solidFill>
              </a:rPr>
              <a:t>  2</a:t>
            </a:r>
            <a:endParaRPr lang="es-ES" sz="2400" dirty="0">
              <a:solidFill>
                <a:schemeClr val="bg1"/>
              </a:solidFill>
            </a:endParaRPr>
          </a:p>
        </p:txBody>
      </p:sp>
    </p:spTree>
    <p:custDataLst>
      <p:tags r:id="rId1"/>
    </p:custDataLst>
    <p:extLst>
      <p:ext uri="{BB962C8B-B14F-4D97-AF65-F5344CB8AC3E}">
        <p14:creationId xmlns:p14="http://schemas.microsoft.com/office/powerpoint/2010/main" val="3746417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995" advClick="0" advTm="14076">
        <p159:morph option="byObject"/>
      </p:transition>
    </mc:Choice>
    <mc:Fallback xmlns="">
      <p:transition spd="slow" advClick="0" advTm="140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anim calcmode="lin" valueType="num">
                                      <p:cBhvr>
                                        <p:cTn id="18" dur="500" fill="hold"/>
                                        <p:tgtEl>
                                          <p:spTgt spid="26"/>
                                        </p:tgtEl>
                                        <p:attrNameLst>
                                          <p:attrName>ppt_x</p:attrName>
                                        </p:attrNameLst>
                                      </p:cBhvr>
                                      <p:tavLst>
                                        <p:tav tm="0">
                                          <p:val>
                                            <p:strVal val="#ppt_x"/>
                                          </p:val>
                                        </p:tav>
                                        <p:tav tm="100000">
                                          <p:val>
                                            <p:strVal val="#ppt_x"/>
                                          </p:val>
                                        </p:tav>
                                      </p:tavLst>
                                    </p:anim>
                                    <p:anim calcmode="lin" valueType="num">
                                      <p:cBhvr>
                                        <p:cTn id="19" dur="500" fill="hold"/>
                                        <p:tgtEl>
                                          <p:spTgt spid="2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anim calcmode="lin" valueType="num">
                                      <p:cBhvr>
                                        <p:cTn id="24" dur="500" fill="hold"/>
                                        <p:tgtEl>
                                          <p:spTgt spid="25"/>
                                        </p:tgtEl>
                                        <p:attrNameLst>
                                          <p:attrName>ppt_x</p:attrName>
                                        </p:attrNameLst>
                                      </p:cBhvr>
                                      <p:tavLst>
                                        <p:tav tm="0">
                                          <p:val>
                                            <p:strVal val="#ppt_x"/>
                                          </p:val>
                                        </p:tav>
                                        <p:tav tm="100000">
                                          <p:val>
                                            <p:strVal val="#ppt_x"/>
                                          </p:val>
                                        </p:tav>
                                      </p:tavLst>
                                    </p:anim>
                                    <p:anim calcmode="lin" valueType="num">
                                      <p:cBhvr>
                                        <p:cTn id="25" dur="500" fill="hold"/>
                                        <p:tgtEl>
                                          <p:spTgt spid="2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anim calcmode="lin" valueType="num">
                                      <p:cBhvr>
                                        <p:cTn id="30" dur="500" fill="hold"/>
                                        <p:tgtEl>
                                          <p:spTgt spid="24"/>
                                        </p:tgtEl>
                                        <p:attrNameLst>
                                          <p:attrName>ppt_x</p:attrName>
                                        </p:attrNameLst>
                                      </p:cBhvr>
                                      <p:tavLst>
                                        <p:tav tm="0">
                                          <p:val>
                                            <p:strVal val="#ppt_x"/>
                                          </p:val>
                                        </p:tav>
                                        <p:tav tm="100000">
                                          <p:val>
                                            <p:strVal val="#ppt_x"/>
                                          </p:val>
                                        </p:tav>
                                      </p:tavLst>
                                    </p:anim>
                                    <p:anim calcmode="lin" valueType="num">
                                      <p:cBhvr>
                                        <p:cTn id="3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s-ES"/>
              <a:t>Features of d</a:t>
            </a:r>
            <a:r>
              <a:rPr lang="en-NO"/>
              <a:t>ata </a:t>
            </a:r>
            <a:r>
              <a:rPr lang="es-ES"/>
              <a:t>e</a:t>
            </a:r>
            <a:r>
              <a:rPr lang="en-NO"/>
              <a:t>lements</a:t>
            </a:r>
            <a:endParaRPr lang="en-NO" dirty="0"/>
          </a:p>
        </p:txBody>
      </p:sp>
      <p:sp>
        <p:nvSpPr>
          <p:cNvPr id="9" name="TextBox 8">
            <a:extLst>
              <a:ext uri="{FF2B5EF4-FFF2-40B4-BE49-F238E27FC236}">
                <a16:creationId xmlns:a16="http://schemas.microsoft.com/office/drawing/2014/main" id="{04091B20-FBB2-4E10-9D11-F839A68152D2}"/>
              </a:ext>
            </a:extLst>
          </p:cNvPr>
          <p:cNvSpPr txBox="1"/>
          <p:nvPr/>
        </p:nvSpPr>
        <p:spPr>
          <a:xfrm>
            <a:off x="3594447" y="1774597"/>
            <a:ext cx="5025528" cy="461665"/>
          </a:xfrm>
          <a:prstGeom prst="rect">
            <a:avLst/>
          </a:prstGeom>
          <a:noFill/>
        </p:spPr>
        <p:txBody>
          <a:bodyPr wrap="square" rtlCol="0">
            <a:spAutoFit/>
          </a:bodyPr>
          <a:lstStyle/>
          <a:p>
            <a:pPr algn="ctr">
              <a:buClr>
                <a:srgbClr val="008CCF"/>
              </a:buClr>
            </a:pPr>
            <a:r>
              <a:rPr lang="es-ES" sz="2400"/>
              <a:t>Can </a:t>
            </a:r>
            <a:r>
              <a:rPr lang="es-ES" sz="2400" dirty="0"/>
              <a:t>be </a:t>
            </a:r>
            <a:r>
              <a:rPr lang="es-ES" sz="2400" b="1" dirty="0" err="1">
                <a:solidFill>
                  <a:schemeClr val="accent1"/>
                </a:solidFill>
              </a:rPr>
              <a:t>summed</a:t>
            </a:r>
            <a:r>
              <a:rPr lang="es-ES" sz="2400" dirty="0"/>
              <a:t> </a:t>
            </a:r>
            <a:r>
              <a:rPr lang="es-ES" sz="2400" dirty="0" err="1"/>
              <a:t>over</a:t>
            </a:r>
            <a:r>
              <a:rPr lang="es-ES" sz="2400" dirty="0"/>
              <a:t> time…</a:t>
            </a:r>
          </a:p>
        </p:txBody>
      </p:sp>
      <p:sp>
        <p:nvSpPr>
          <p:cNvPr id="15" name="TextBox 14">
            <a:extLst>
              <a:ext uri="{FF2B5EF4-FFF2-40B4-BE49-F238E27FC236}">
                <a16:creationId xmlns:a16="http://schemas.microsoft.com/office/drawing/2014/main" id="{82DF57B3-558F-49CB-81E5-E5D262E20FAE}"/>
              </a:ext>
            </a:extLst>
          </p:cNvPr>
          <p:cNvSpPr txBox="1"/>
          <p:nvPr/>
        </p:nvSpPr>
        <p:spPr>
          <a:xfrm>
            <a:off x="8571847" y="3329884"/>
            <a:ext cx="435351" cy="584775"/>
          </a:xfrm>
          <a:prstGeom prst="rect">
            <a:avLst/>
          </a:prstGeom>
          <a:noFill/>
        </p:spPr>
        <p:txBody>
          <a:bodyPr wrap="square" rtlCol="0">
            <a:spAutoFit/>
          </a:bodyPr>
          <a:lstStyle/>
          <a:p>
            <a:pPr algn="ctr">
              <a:buClr>
                <a:srgbClr val="008CCF"/>
              </a:buClr>
            </a:pPr>
            <a:r>
              <a:rPr lang="es-ES" sz="3200" dirty="0"/>
              <a:t>=</a:t>
            </a:r>
          </a:p>
        </p:txBody>
      </p:sp>
      <p:sp>
        <p:nvSpPr>
          <p:cNvPr id="16" name="Freeform: Shape 15" hidden="1">
            <a:extLst>
              <a:ext uri="{FF2B5EF4-FFF2-40B4-BE49-F238E27FC236}">
                <a16:creationId xmlns:a16="http://schemas.microsoft.com/office/drawing/2014/main" id="{666BB4ED-1EB0-4A3F-ADD7-7FBA5B7FDF1C}"/>
              </a:ext>
            </a:extLst>
          </p:cNvPr>
          <p:cNvSpPr/>
          <p:nvPr/>
        </p:nvSpPr>
        <p:spPr>
          <a:xfrm>
            <a:off x="2047567" y="3097461"/>
            <a:ext cx="964495" cy="964487"/>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4000">
                <a:solidFill>
                  <a:schemeClr val="bg1"/>
                </a:solidFill>
              </a:rPr>
              <a:t>1</a:t>
            </a:r>
            <a:endParaRPr lang="es-ES" sz="4000" dirty="0">
              <a:solidFill>
                <a:schemeClr val="bg1"/>
              </a:solidFill>
            </a:endParaRPr>
          </a:p>
        </p:txBody>
      </p:sp>
      <p:sp>
        <p:nvSpPr>
          <p:cNvPr id="17" name="Freeform: Shape 16" hidden="1">
            <a:extLst>
              <a:ext uri="{FF2B5EF4-FFF2-40B4-BE49-F238E27FC236}">
                <a16:creationId xmlns:a16="http://schemas.microsoft.com/office/drawing/2014/main" id="{DE78DE6B-621A-4B16-932F-C1603B4D09DD}"/>
              </a:ext>
            </a:extLst>
          </p:cNvPr>
          <p:cNvSpPr/>
          <p:nvPr/>
        </p:nvSpPr>
        <p:spPr>
          <a:xfrm>
            <a:off x="7413031" y="3097461"/>
            <a:ext cx="964495" cy="964487"/>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4000">
                <a:solidFill>
                  <a:schemeClr val="bg1"/>
                </a:solidFill>
              </a:rPr>
              <a:t>4</a:t>
            </a:r>
            <a:endParaRPr lang="es-ES" sz="4000" dirty="0">
              <a:solidFill>
                <a:schemeClr val="bg1"/>
              </a:solidFill>
            </a:endParaRPr>
          </a:p>
        </p:txBody>
      </p:sp>
      <p:sp>
        <p:nvSpPr>
          <p:cNvPr id="18" name="Freeform: Shape 17" hidden="1">
            <a:extLst>
              <a:ext uri="{FF2B5EF4-FFF2-40B4-BE49-F238E27FC236}">
                <a16:creationId xmlns:a16="http://schemas.microsoft.com/office/drawing/2014/main" id="{11859E2C-6B19-4B08-9B8E-5E4B91BA8246}"/>
              </a:ext>
            </a:extLst>
          </p:cNvPr>
          <p:cNvSpPr/>
          <p:nvPr/>
        </p:nvSpPr>
        <p:spPr>
          <a:xfrm>
            <a:off x="5624543" y="3097461"/>
            <a:ext cx="964495" cy="964487"/>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4000">
                <a:solidFill>
                  <a:schemeClr val="bg1"/>
                </a:solidFill>
              </a:rPr>
              <a:t>3</a:t>
            </a:r>
            <a:endParaRPr lang="es-ES" sz="4000" dirty="0">
              <a:solidFill>
                <a:schemeClr val="bg1"/>
              </a:solidFill>
            </a:endParaRPr>
          </a:p>
        </p:txBody>
      </p:sp>
      <p:sp>
        <p:nvSpPr>
          <p:cNvPr id="19" name="Freeform: Shape 18" hidden="1">
            <a:extLst>
              <a:ext uri="{FF2B5EF4-FFF2-40B4-BE49-F238E27FC236}">
                <a16:creationId xmlns:a16="http://schemas.microsoft.com/office/drawing/2014/main" id="{0A3762F1-0A15-419F-A3D4-15B501D05792}"/>
              </a:ext>
            </a:extLst>
          </p:cNvPr>
          <p:cNvSpPr/>
          <p:nvPr/>
        </p:nvSpPr>
        <p:spPr>
          <a:xfrm>
            <a:off x="3836055" y="3097461"/>
            <a:ext cx="964495" cy="964487"/>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4000">
                <a:solidFill>
                  <a:schemeClr val="bg1"/>
                </a:solidFill>
              </a:rPr>
              <a:t>2</a:t>
            </a:r>
            <a:endParaRPr lang="es-ES" sz="4000" dirty="0">
              <a:solidFill>
                <a:schemeClr val="bg1"/>
              </a:solidFill>
            </a:endParaRPr>
          </a:p>
        </p:txBody>
      </p:sp>
      <p:sp>
        <p:nvSpPr>
          <p:cNvPr id="21" name="Freeform: Shape 20">
            <a:extLst>
              <a:ext uri="{FF2B5EF4-FFF2-40B4-BE49-F238E27FC236}">
                <a16:creationId xmlns:a16="http://schemas.microsoft.com/office/drawing/2014/main" id="{5C85DDF6-C288-4F72-A270-DEA1F717F1ED}"/>
              </a:ext>
            </a:extLst>
          </p:cNvPr>
          <p:cNvSpPr/>
          <p:nvPr/>
        </p:nvSpPr>
        <p:spPr>
          <a:xfrm>
            <a:off x="9201519" y="3140028"/>
            <a:ext cx="964495" cy="964487"/>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w="1667" cap="flat">
            <a:noFill/>
            <a:prstDash val="solid"/>
            <a:miter/>
          </a:ln>
        </p:spPr>
        <p:txBody>
          <a:bodyPr rtlCol="0" anchor="ctr"/>
          <a:lstStyle/>
          <a:p>
            <a:pPr algn="ctr"/>
            <a:r>
              <a:rPr lang="es-ES" sz="4000">
                <a:solidFill>
                  <a:schemeClr val="bg1"/>
                </a:solidFill>
              </a:rPr>
              <a:t>10</a:t>
            </a:r>
            <a:endParaRPr lang="es-ES" sz="4000" dirty="0">
              <a:solidFill>
                <a:schemeClr val="bg1"/>
              </a:solidFill>
            </a:endParaRPr>
          </a:p>
        </p:txBody>
      </p:sp>
      <p:sp>
        <p:nvSpPr>
          <p:cNvPr id="13" name="Freeform: Shape 12">
            <a:extLst>
              <a:ext uri="{FF2B5EF4-FFF2-40B4-BE49-F238E27FC236}">
                <a16:creationId xmlns:a16="http://schemas.microsoft.com/office/drawing/2014/main" id="{2422765B-AAC3-4D56-829A-F3550E3D433D}"/>
              </a:ext>
            </a:extLst>
          </p:cNvPr>
          <p:cNvSpPr/>
          <p:nvPr/>
        </p:nvSpPr>
        <p:spPr>
          <a:xfrm>
            <a:off x="2046492" y="3137639"/>
            <a:ext cx="969264" cy="969264"/>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r>
              <a:rPr lang="es-ES" sz="4000">
                <a:solidFill>
                  <a:schemeClr val="bg1"/>
                </a:solidFill>
              </a:rPr>
              <a:t>  1</a:t>
            </a:r>
            <a:endParaRPr lang="es-ES" sz="4000" dirty="0">
              <a:solidFill>
                <a:schemeClr val="bg1"/>
              </a:solidFill>
            </a:endParaRPr>
          </a:p>
        </p:txBody>
      </p:sp>
      <p:sp>
        <p:nvSpPr>
          <p:cNvPr id="14" name="Freeform: Shape 13">
            <a:extLst>
              <a:ext uri="{FF2B5EF4-FFF2-40B4-BE49-F238E27FC236}">
                <a16:creationId xmlns:a16="http://schemas.microsoft.com/office/drawing/2014/main" id="{1EA01D5A-C891-4D76-B684-89F5BC9DC697}"/>
              </a:ext>
            </a:extLst>
          </p:cNvPr>
          <p:cNvSpPr/>
          <p:nvPr/>
        </p:nvSpPr>
        <p:spPr>
          <a:xfrm>
            <a:off x="7458348" y="3137639"/>
            <a:ext cx="969264" cy="969264"/>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r>
              <a:rPr lang="es-ES" sz="4000">
                <a:solidFill>
                  <a:schemeClr val="bg1"/>
                </a:solidFill>
              </a:rPr>
              <a:t>  4</a:t>
            </a:r>
            <a:endParaRPr lang="es-ES" sz="4000" dirty="0">
              <a:solidFill>
                <a:schemeClr val="bg1"/>
              </a:solidFill>
            </a:endParaRPr>
          </a:p>
        </p:txBody>
      </p:sp>
      <p:sp>
        <p:nvSpPr>
          <p:cNvPr id="22" name="Freeform: Shape 21">
            <a:extLst>
              <a:ext uri="{FF2B5EF4-FFF2-40B4-BE49-F238E27FC236}">
                <a16:creationId xmlns:a16="http://schemas.microsoft.com/office/drawing/2014/main" id="{48543DC5-C528-414E-8927-76E39C3DBD20}"/>
              </a:ext>
            </a:extLst>
          </p:cNvPr>
          <p:cNvSpPr/>
          <p:nvPr/>
        </p:nvSpPr>
        <p:spPr>
          <a:xfrm>
            <a:off x="5619774" y="3137639"/>
            <a:ext cx="969264" cy="969264"/>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r>
              <a:rPr lang="es-ES" sz="4000">
                <a:solidFill>
                  <a:schemeClr val="bg1"/>
                </a:solidFill>
              </a:rPr>
              <a:t>  3</a:t>
            </a:r>
            <a:endParaRPr lang="es-ES" sz="4000" dirty="0">
              <a:solidFill>
                <a:schemeClr val="bg1"/>
              </a:solidFill>
            </a:endParaRPr>
          </a:p>
        </p:txBody>
      </p:sp>
      <p:sp>
        <p:nvSpPr>
          <p:cNvPr id="23" name="Freeform: Shape 22">
            <a:extLst>
              <a:ext uri="{FF2B5EF4-FFF2-40B4-BE49-F238E27FC236}">
                <a16:creationId xmlns:a16="http://schemas.microsoft.com/office/drawing/2014/main" id="{935BF264-77DA-4191-9A7B-8237E4AA130F}"/>
              </a:ext>
            </a:extLst>
          </p:cNvPr>
          <p:cNvSpPr/>
          <p:nvPr/>
        </p:nvSpPr>
        <p:spPr>
          <a:xfrm>
            <a:off x="3839749" y="3137639"/>
            <a:ext cx="969264" cy="969264"/>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r>
              <a:rPr lang="es-ES" sz="4000">
                <a:solidFill>
                  <a:schemeClr val="bg1"/>
                </a:solidFill>
              </a:rPr>
              <a:t>  2</a:t>
            </a:r>
            <a:endParaRPr lang="es-ES" sz="4000" dirty="0">
              <a:solidFill>
                <a:schemeClr val="bg1"/>
              </a:solidFill>
            </a:endParaRPr>
          </a:p>
        </p:txBody>
      </p:sp>
    </p:spTree>
    <p:custDataLst>
      <p:tags r:id="rId1"/>
    </p:custDataLst>
    <p:extLst>
      <p:ext uri="{BB962C8B-B14F-4D97-AF65-F5344CB8AC3E}">
        <p14:creationId xmlns:p14="http://schemas.microsoft.com/office/powerpoint/2010/main" val="1977912205"/>
      </p:ext>
    </p:extLst>
  </p:cSld>
  <p:clrMapOvr>
    <a:masterClrMapping/>
  </p:clrMapOvr>
  <mc:AlternateContent xmlns:mc="http://schemas.openxmlformats.org/markup-compatibility/2006" xmlns:p159="http://schemas.microsoft.com/office/powerpoint/2015/09/main">
    <mc:Choice Requires="p159">
      <p:transition advClick="0" advTm="2870">
        <p159:morph option="byObject"/>
      </p:transition>
    </mc:Choice>
    <mc:Fallback xmlns="">
      <p:transition advClick="0" advTm="28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a:r>
              <a:rPr lang="es-ES"/>
              <a:t>Features of d</a:t>
            </a:r>
            <a:r>
              <a:rPr lang="en-NO"/>
              <a:t>ata </a:t>
            </a:r>
            <a:r>
              <a:rPr lang="es-ES"/>
              <a:t>e</a:t>
            </a:r>
            <a:r>
              <a:rPr lang="en-NO"/>
              <a:t>lements</a:t>
            </a:r>
            <a:endParaRPr lang="en-NO" dirty="0"/>
          </a:p>
        </p:txBody>
      </p:sp>
      <p:sp>
        <p:nvSpPr>
          <p:cNvPr id="9" name="TextBox 8">
            <a:extLst>
              <a:ext uri="{FF2B5EF4-FFF2-40B4-BE49-F238E27FC236}">
                <a16:creationId xmlns:a16="http://schemas.microsoft.com/office/drawing/2014/main" id="{3F4992DD-293A-497F-A1AF-EE1957C01036}"/>
              </a:ext>
            </a:extLst>
          </p:cNvPr>
          <p:cNvSpPr txBox="1"/>
          <p:nvPr/>
        </p:nvSpPr>
        <p:spPr>
          <a:xfrm>
            <a:off x="3669128" y="1830042"/>
            <a:ext cx="5025528" cy="461665"/>
          </a:xfrm>
          <a:prstGeom prst="rect">
            <a:avLst/>
          </a:prstGeom>
          <a:noFill/>
        </p:spPr>
        <p:txBody>
          <a:bodyPr wrap="square" rtlCol="0">
            <a:spAutoFit/>
          </a:bodyPr>
          <a:lstStyle/>
          <a:p>
            <a:pPr algn="ctr">
              <a:buClr>
                <a:srgbClr val="008CCF"/>
              </a:buClr>
            </a:pPr>
            <a:r>
              <a:rPr lang="es-ES" sz="2400" dirty="0"/>
              <a:t>… </a:t>
            </a:r>
            <a:r>
              <a:rPr lang="es-ES" sz="2400" b="1" dirty="0" err="1">
                <a:solidFill>
                  <a:schemeClr val="accent1"/>
                </a:solidFill>
              </a:rPr>
              <a:t>averaged</a:t>
            </a:r>
            <a:r>
              <a:rPr lang="es-ES" sz="2400" dirty="0"/>
              <a:t> </a:t>
            </a:r>
            <a:r>
              <a:rPr lang="es-ES" sz="2400" dirty="0" err="1"/>
              <a:t>over</a:t>
            </a:r>
            <a:r>
              <a:rPr lang="es-ES" sz="2400" dirty="0"/>
              <a:t> time…</a:t>
            </a:r>
          </a:p>
        </p:txBody>
      </p:sp>
      <p:sp>
        <p:nvSpPr>
          <p:cNvPr id="17" name="Freeform: Shape 16" hidden="1">
            <a:extLst>
              <a:ext uri="{FF2B5EF4-FFF2-40B4-BE49-F238E27FC236}">
                <a16:creationId xmlns:a16="http://schemas.microsoft.com/office/drawing/2014/main" id="{E5E15915-198F-4603-8CEC-A52040088073}"/>
              </a:ext>
            </a:extLst>
          </p:cNvPr>
          <p:cNvSpPr/>
          <p:nvPr/>
        </p:nvSpPr>
        <p:spPr>
          <a:xfrm>
            <a:off x="3956808" y="4329358"/>
            <a:ext cx="964495" cy="457200"/>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3200">
                <a:solidFill>
                  <a:schemeClr val="bg1"/>
                </a:solidFill>
              </a:rPr>
              <a:t>1</a:t>
            </a:r>
            <a:endParaRPr lang="es-ES" sz="3200" dirty="0">
              <a:solidFill>
                <a:schemeClr val="bg1"/>
              </a:solidFill>
            </a:endParaRPr>
          </a:p>
        </p:txBody>
      </p:sp>
      <p:sp>
        <p:nvSpPr>
          <p:cNvPr id="18" name="Freeform: Shape 17" hidden="1">
            <a:extLst>
              <a:ext uri="{FF2B5EF4-FFF2-40B4-BE49-F238E27FC236}">
                <a16:creationId xmlns:a16="http://schemas.microsoft.com/office/drawing/2014/main" id="{F848CA44-C84D-47AA-AF65-7A39FAC89E10}"/>
              </a:ext>
            </a:extLst>
          </p:cNvPr>
          <p:cNvSpPr/>
          <p:nvPr/>
        </p:nvSpPr>
        <p:spPr>
          <a:xfrm>
            <a:off x="7284228" y="2957758"/>
            <a:ext cx="964495" cy="1828800"/>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3200">
                <a:solidFill>
                  <a:schemeClr val="bg1"/>
                </a:solidFill>
              </a:rPr>
              <a:t>4</a:t>
            </a:r>
            <a:endParaRPr lang="es-ES" sz="3200" dirty="0">
              <a:solidFill>
                <a:schemeClr val="bg1"/>
              </a:solidFill>
            </a:endParaRPr>
          </a:p>
        </p:txBody>
      </p:sp>
      <p:sp>
        <p:nvSpPr>
          <p:cNvPr id="19" name="Freeform: Shape 18" hidden="1">
            <a:extLst>
              <a:ext uri="{FF2B5EF4-FFF2-40B4-BE49-F238E27FC236}">
                <a16:creationId xmlns:a16="http://schemas.microsoft.com/office/drawing/2014/main" id="{67CAD3BA-B334-4FF4-BF3E-C012BCE5A75A}"/>
              </a:ext>
            </a:extLst>
          </p:cNvPr>
          <p:cNvSpPr/>
          <p:nvPr/>
        </p:nvSpPr>
        <p:spPr>
          <a:xfrm>
            <a:off x="6175088" y="3414958"/>
            <a:ext cx="964495" cy="1371600"/>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3200">
                <a:solidFill>
                  <a:schemeClr val="bg1"/>
                </a:solidFill>
              </a:rPr>
              <a:t>3</a:t>
            </a:r>
            <a:endParaRPr lang="es-ES" sz="3200" dirty="0">
              <a:solidFill>
                <a:schemeClr val="bg1"/>
              </a:solidFill>
            </a:endParaRPr>
          </a:p>
        </p:txBody>
      </p:sp>
      <p:sp>
        <p:nvSpPr>
          <p:cNvPr id="20" name="Freeform: Shape 19" hidden="1">
            <a:extLst>
              <a:ext uri="{FF2B5EF4-FFF2-40B4-BE49-F238E27FC236}">
                <a16:creationId xmlns:a16="http://schemas.microsoft.com/office/drawing/2014/main" id="{31226CD1-32F0-43BC-BE36-FAD02FAACE95}"/>
              </a:ext>
            </a:extLst>
          </p:cNvPr>
          <p:cNvSpPr/>
          <p:nvPr/>
        </p:nvSpPr>
        <p:spPr>
          <a:xfrm>
            <a:off x="5065948" y="3872158"/>
            <a:ext cx="964495" cy="914400"/>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3200">
                <a:solidFill>
                  <a:schemeClr val="bg1"/>
                </a:solidFill>
              </a:rPr>
              <a:t>2</a:t>
            </a:r>
            <a:endParaRPr lang="es-ES" sz="3200" dirty="0">
              <a:solidFill>
                <a:schemeClr val="bg1"/>
              </a:solidFill>
            </a:endParaRPr>
          </a:p>
        </p:txBody>
      </p:sp>
      <p:sp>
        <p:nvSpPr>
          <p:cNvPr id="22" name="Freeform: Shape 21" hidden="1">
            <a:extLst>
              <a:ext uri="{FF2B5EF4-FFF2-40B4-BE49-F238E27FC236}">
                <a16:creationId xmlns:a16="http://schemas.microsoft.com/office/drawing/2014/main" id="{77A1A541-2C67-4D2F-914E-068B81F62E05}"/>
              </a:ext>
            </a:extLst>
          </p:cNvPr>
          <p:cNvSpPr/>
          <p:nvPr/>
        </p:nvSpPr>
        <p:spPr>
          <a:xfrm>
            <a:off x="9060959" y="3179671"/>
            <a:ext cx="964495" cy="964487"/>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w="1667" cap="flat">
            <a:noFill/>
            <a:prstDash val="solid"/>
            <a:miter/>
          </a:ln>
        </p:spPr>
        <p:txBody>
          <a:bodyPr rtlCol="0" anchor="ctr"/>
          <a:lstStyle/>
          <a:p>
            <a:pPr algn="ctr"/>
            <a:r>
              <a:rPr lang="es-ES" sz="4000">
                <a:solidFill>
                  <a:schemeClr val="bg1"/>
                </a:solidFill>
              </a:rPr>
              <a:t>2.5</a:t>
            </a:r>
            <a:endParaRPr lang="es-ES" sz="4000" dirty="0">
              <a:solidFill>
                <a:schemeClr val="bg1"/>
              </a:solidFill>
            </a:endParaRPr>
          </a:p>
        </p:txBody>
      </p:sp>
      <p:sp>
        <p:nvSpPr>
          <p:cNvPr id="10" name="Freeform: Shape 9">
            <a:extLst>
              <a:ext uri="{FF2B5EF4-FFF2-40B4-BE49-F238E27FC236}">
                <a16:creationId xmlns:a16="http://schemas.microsoft.com/office/drawing/2014/main" id="{C9606F2D-EF89-4B5D-8581-80332F1C620A}"/>
              </a:ext>
            </a:extLst>
          </p:cNvPr>
          <p:cNvSpPr/>
          <p:nvPr/>
        </p:nvSpPr>
        <p:spPr>
          <a:xfrm>
            <a:off x="8873351" y="3179671"/>
            <a:ext cx="964495" cy="964487"/>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w="1667" cap="flat">
            <a:noFill/>
            <a:prstDash val="solid"/>
            <a:miter/>
          </a:ln>
        </p:spPr>
        <p:txBody>
          <a:bodyPr rtlCol="0" anchor="ctr"/>
          <a:lstStyle/>
          <a:p>
            <a:pPr algn="ctr"/>
            <a:r>
              <a:rPr lang="es-ES" sz="4000">
                <a:solidFill>
                  <a:schemeClr val="bg1"/>
                </a:solidFill>
              </a:rPr>
              <a:t>2.5</a:t>
            </a:r>
            <a:endParaRPr lang="es-ES" sz="4000" dirty="0">
              <a:solidFill>
                <a:schemeClr val="bg1"/>
              </a:solidFill>
            </a:endParaRPr>
          </a:p>
        </p:txBody>
      </p:sp>
      <p:sp>
        <p:nvSpPr>
          <p:cNvPr id="11" name="Freeform: Shape 10">
            <a:extLst>
              <a:ext uri="{FF2B5EF4-FFF2-40B4-BE49-F238E27FC236}">
                <a16:creationId xmlns:a16="http://schemas.microsoft.com/office/drawing/2014/main" id="{02D53EAA-6D5D-45BB-B12E-66F39D5C5050}"/>
              </a:ext>
            </a:extLst>
          </p:cNvPr>
          <p:cNvSpPr/>
          <p:nvPr/>
        </p:nvSpPr>
        <p:spPr>
          <a:xfrm>
            <a:off x="3943278" y="4372758"/>
            <a:ext cx="969264" cy="457200"/>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3200">
                <a:solidFill>
                  <a:schemeClr val="bg1"/>
                </a:solidFill>
              </a:rPr>
              <a:t>1</a:t>
            </a:r>
            <a:endParaRPr lang="es-ES" sz="3200" dirty="0">
              <a:solidFill>
                <a:schemeClr val="bg1"/>
              </a:solidFill>
            </a:endParaRPr>
          </a:p>
        </p:txBody>
      </p:sp>
      <p:sp>
        <p:nvSpPr>
          <p:cNvPr id="12" name="Freeform: Shape 11">
            <a:extLst>
              <a:ext uri="{FF2B5EF4-FFF2-40B4-BE49-F238E27FC236}">
                <a16:creationId xmlns:a16="http://schemas.microsoft.com/office/drawing/2014/main" id="{02BF10EC-6504-4957-AA98-06609AEE5901}"/>
              </a:ext>
            </a:extLst>
          </p:cNvPr>
          <p:cNvSpPr/>
          <p:nvPr/>
        </p:nvSpPr>
        <p:spPr>
          <a:xfrm>
            <a:off x="7279459" y="3001158"/>
            <a:ext cx="969264" cy="1828800"/>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3200">
                <a:solidFill>
                  <a:schemeClr val="bg1"/>
                </a:solidFill>
              </a:rPr>
              <a:t>4</a:t>
            </a:r>
            <a:endParaRPr lang="es-ES" sz="3200" dirty="0">
              <a:solidFill>
                <a:schemeClr val="bg1"/>
              </a:solidFill>
            </a:endParaRPr>
          </a:p>
        </p:txBody>
      </p:sp>
      <p:sp>
        <p:nvSpPr>
          <p:cNvPr id="13" name="Freeform: Shape 12">
            <a:extLst>
              <a:ext uri="{FF2B5EF4-FFF2-40B4-BE49-F238E27FC236}">
                <a16:creationId xmlns:a16="http://schemas.microsoft.com/office/drawing/2014/main" id="{388CEF3A-07A2-4442-AB35-780CD3B3447D}"/>
              </a:ext>
            </a:extLst>
          </p:cNvPr>
          <p:cNvSpPr/>
          <p:nvPr/>
        </p:nvSpPr>
        <p:spPr>
          <a:xfrm>
            <a:off x="6167398" y="3458358"/>
            <a:ext cx="969264" cy="1371600"/>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3200">
                <a:solidFill>
                  <a:schemeClr val="bg1"/>
                </a:solidFill>
              </a:rPr>
              <a:t>3</a:t>
            </a:r>
            <a:endParaRPr lang="es-ES" sz="3200" dirty="0">
              <a:solidFill>
                <a:schemeClr val="bg1"/>
              </a:solidFill>
            </a:endParaRPr>
          </a:p>
        </p:txBody>
      </p:sp>
      <p:sp>
        <p:nvSpPr>
          <p:cNvPr id="14" name="Freeform: Shape 13">
            <a:extLst>
              <a:ext uri="{FF2B5EF4-FFF2-40B4-BE49-F238E27FC236}">
                <a16:creationId xmlns:a16="http://schemas.microsoft.com/office/drawing/2014/main" id="{902E72FC-62F3-49F4-8B2E-1D6B71BA16E0}"/>
              </a:ext>
            </a:extLst>
          </p:cNvPr>
          <p:cNvSpPr/>
          <p:nvPr/>
        </p:nvSpPr>
        <p:spPr>
          <a:xfrm>
            <a:off x="5055338" y="3915558"/>
            <a:ext cx="969264" cy="914400"/>
          </a:xfrm>
          <a:custGeom>
            <a:avLst/>
            <a:gdLst>
              <a:gd name="connsiteX0" fmla="*/ 223979 w 245359"/>
              <a:gd name="connsiteY0" fmla="*/ 245358 h 245357"/>
              <a:gd name="connsiteX1" fmla="*/ 21546 w 245359"/>
              <a:gd name="connsiteY1" fmla="*/ 245358 h 245357"/>
              <a:gd name="connsiteX2" fmla="*/ 0 w 245359"/>
              <a:gd name="connsiteY2" fmla="*/ 223812 h 245357"/>
              <a:gd name="connsiteX3" fmla="*/ 0 w 245359"/>
              <a:gd name="connsiteY3" fmla="*/ 21546 h 245357"/>
              <a:gd name="connsiteX4" fmla="*/ 21546 w 245359"/>
              <a:gd name="connsiteY4" fmla="*/ 0 h 245357"/>
              <a:gd name="connsiteX5" fmla="*/ 223812 w 245359"/>
              <a:gd name="connsiteY5" fmla="*/ 0 h 245357"/>
              <a:gd name="connsiteX6" fmla="*/ 245358 w 245359"/>
              <a:gd name="connsiteY6" fmla="*/ 21546 h 245357"/>
              <a:gd name="connsiteX7" fmla="*/ 245358 w 245359"/>
              <a:gd name="connsiteY7" fmla="*/ 223812 h 245357"/>
              <a:gd name="connsiteX8" fmla="*/ 223979 w 245359"/>
              <a:gd name="connsiteY8" fmla="*/ 245358 h 24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59" h="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w="1667" cap="flat">
            <a:noFill/>
            <a:prstDash val="solid"/>
            <a:miter/>
          </a:ln>
        </p:spPr>
        <p:txBody>
          <a:bodyPr rtlCol="0" anchor="ctr"/>
          <a:lstStyle/>
          <a:p>
            <a:pPr algn="ctr"/>
            <a:r>
              <a:rPr lang="es-ES" sz="3200">
                <a:solidFill>
                  <a:schemeClr val="bg1"/>
                </a:solidFill>
              </a:rPr>
              <a:t>2</a:t>
            </a:r>
            <a:endParaRPr lang="es-ES" sz="3200" dirty="0">
              <a:solidFill>
                <a:schemeClr val="bg1"/>
              </a:solidFill>
            </a:endParaRPr>
          </a:p>
        </p:txBody>
      </p:sp>
      <p:cxnSp>
        <p:nvCxnSpPr>
          <p:cNvPr id="23" name="Straight Connector 22">
            <a:extLst>
              <a:ext uri="{FF2B5EF4-FFF2-40B4-BE49-F238E27FC236}">
                <a16:creationId xmlns:a16="http://schemas.microsoft.com/office/drawing/2014/main" id="{80C4BFE2-9C5D-4610-9E33-2C8FE01EF58A}"/>
              </a:ext>
            </a:extLst>
          </p:cNvPr>
          <p:cNvCxnSpPr>
            <a:cxnSpLocks/>
          </p:cNvCxnSpPr>
          <p:nvPr/>
        </p:nvCxnSpPr>
        <p:spPr>
          <a:xfrm>
            <a:off x="3771464" y="3659936"/>
            <a:ext cx="4846320" cy="0"/>
          </a:xfrm>
          <a:prstGeom prst="line">
            <a:avLst/>
          </a:prstGeom>
          <a:ln w="50800" cap="rnd">
            <a:solidFill>
              <a:schemeClr val="accent1"/>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63395326"/>
      </p:ext>
    </p:extLst>
  </p:cSld>
  <p:clrMapOvr>
    <a:masterClrMapping/>
  </p:clrMapOvr>
  <mc:AlternateContent xmlns:mc="http://schemas.openxmlformats.org/markup-compatibility/2006" xmlns:p159="http://schemas.microsoft.com/office/powerpoint/2015/09/main">
    <mc:Choice Requires="p159">
      <p:transition advClick="0" advTm="7030">
        <p159:morph option="byObject"/>
      </p:transition>
    </mc:Choice>
    <mc:Fallback xmlns="">
      <p:transition advClick="0" advTm="70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E3EB2FA-FAEC-4209-8EE0-D4B3461AABDE}"/>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FLASHSPRING_ZOOM_TAG" val="73"/>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CHdap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h3Wq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HdapS+/DM77gDAACZEgAAJwAAAHVuaXZlcnNhbC9mbGFzaF9wdWJsaXNoaW5nX3NldHRpbmdzLnhtbO1YW2/aShB+51esfNTH4qRNT9vIELXBqCgEUOxe8hQt3gWvshef3TWUPvXX9If1l3TWCwRO0tRpg3pRI0WJZ2e+mfl2LuDo6L3gaEa1YUq2gv3mXoCozBRhctoKXqfdh88CZCyWBHMlaSuQKkBH7UZUlGPOTJ5Qa0HVIICR5rCwrSC3tjgMw/l83mSm0O5U8dICvmlmSoSFpoZKS3VYcLyAP3ZRUBMsEWoAwK9QcmnWbjQQijzSqSIlp4gRiFwylxTmXY5NHoRebYyzy6lWpSTHiiuN9HTcCv7pVj8rHQ/VYYJKx4lpg9CJ7SEmhLkoME/YB4pyyqY5hPv0IEBzRmzeCh7vPXIwoB5eh6nAfe7YwRwrIEHaJb6gFhNssX/0Di19b81K4EVkIbFgWQonyBHQCjrpRdLvdeKLwTCNk4tX6Wnfx3AHozR+l9YyenU+is/6vcHJRToc9tPe6MoKUt6KOAq3U4ogdVXqjK4zirC1OMuBIbCZYG5oFG6KVmrMFQvOLJsB/fR/hExKzpOyKJS2batLWoWxKVyH9xWYaKLkFsvuGY0VhyqqgoKGEGNKBljQjbpKLpnsguZ+gCbAE1+0gmFBJUqwhFpmFnOWrQFMOTaW2aqGu0vtF5phjgAPmo2i0yS4CsFnluVYG7oZ2urEuALK2m9VyQlaqBJxdkmRVQgoLgX8l1O0WWloopWopNAMFhnOwOOM0TklRxVfS8CvOToHF6IES+i8glPrPfxXsg9oTCdKAy7FM+hTkDPj8Zt3Ai6wMVegeBXjA1+kvUEnfvfAJYjJDMvsjuBQU1QUdif4eIGksis7oCPDpaHVpRBGqrM6uTW//xrWZQ33fE+3sYVvmCg5vk/4NSEb0Du88t14ucvFfzOC2m5zPKsa3TVvBQ0tzuBKPCYcZDCSmFyOwRqAGZZISb5AOIPJbNzYmDFVGpD4AeGhzfdH6O2hTKunKYxP8KgJ1bUg9/YfPT548u/TZ88Pm+Hnj58e3mq03Fkjjp07v7SOb91a12y7SgtXPWTD/rZVWcO8N0jjsxfHae9NLz2/AaBK6fq0j0K3iW5eTG7T/bJ7afg6BbLjOtdbcVpHcXQWv6kFCOzWKtV6bgfDOlrDkzpaZ345jzYWc60QYNhO/fCAccuZYFBdO2ud36P8f/hzme+f3ZT/H8z7j46dv7T/nHLf6bi/N+K3mUvi097LYb/zd2L8LAb90/rr/Nb39yi88VWGOxFMMgG0us996/cf7ScHe1F481GjAWjbr5PajS9QSwMEFAACAAgAh3WqUu7r59RwAwAAngwAACEAAAB1bml2ZXJzYWwvZmxhc2hfc2tpbl9zZXR0aW5ncy54bWyVV9tu4jAQfe9XIPa9dEtbWilF4lapWrattizvDhnAwrEj26HL3+/4EuJAUqBRpXrmHHsux2M1UhvKW1uQigr+3L5t969arWiRSwlczyDNGNHQiomC1+S5/fJ3Om13HEQwIT9Ba8pXylgKW4siMM61Fvx6IbjGfa65kClh7f6P7ov5oo5FnmIJDAs5L/bnBGdJFlAeM3gadyfdcyj+jLv7QW84aiIsRJoRvpuKlbiOyWKzkiLniQnN5tNEW+8ykIzyDSLvbx+H48YkGFX6VUNaiWnSnXyTRJWSSVAKTEijyeRuMjzJYiQGts/+0XxncsqjLqJtqaLa0npd8zXRMrKCgyJ/239sDO5+MUHDP21S6GEKg0YoIzuQF20usjy7RCOZFCtT0ANOz3wnOUyQBK8fEsZP5jtJMAmZg5DxcDP6OX5oYihGE2yDkImT4o35msBFLQ/l4P8Mh0Rk7rYU7MM04WB6GIXEDPpa5hB1ipXzqbX4es81XiboLwlTCAhNJegDM/wguSq2qdpK3B/4ojwJQN5QIuaC5SmMXLwBsGov8aPR0M6VML69LQhQwtYbgwhLY4l8w7IeIQNjifw03XrnbHcEP/Q4TqGHIfHN/L766AVOcFnUq1gVXnPS1NxyFRztDQUmFQn0raxmNAXTtahjbS6kzlFMESdbuiIa36XfBhfvbDIq6hw4vNLqdRVpqhnUyW0hcqkwGHTPfba+czUeR3EPhxroKSx1ga4ay6aY1yLUgl1Xle6927pD9oVz65bGx+S5nRK5ATkTgql2y/PwAmLR3bN8zDDjGh9TkK98KQKOPbuJxIUGdS5YuEt4LpxoTRbrFGNqSmFfU9fa+g5G/ti61vI8jUFOUBEUCklWbQ63pqs1w189p/AFSZXQ4HRMvcbtOKF7xQcGLwEgcrEu7oNbOE+aM00ZbKGYKoHBJtyUWaRQ/3X5GnlVRRlYzlKkH0KlUkJc1VFDmGNc9QznOT3fNYmVzawyU05N/GJQGrWGM9KuvZQqO6O/roTYrEo9Sa7FpyZS+03LtU+ebGHAaWpnEDqC42s8jsOEyHxZrLNI6shehmDerf1mqiDUeJooZtL2b+so1nM4Zmd4P/tLCRCOWGu8Ch6BX7CLBZHJ2x5SeRVq3I6NOeK7aSc2zvo001EnMLnm7NuAf+P/Jf3/UEsDBBQAAgAIAId1qlIZZdIDrwMAACMSAAAmAAAAdW5pdmVyc2FsL2h0bWxfcHVibGlzaGluZ19zZXR0aW5ncy54bWztWNtuGjEQfecrrK36WDa9t9FC1IZFQSWAsttLniKzNqxVX7ZrG0qf+jX9sH5Jx2sg0NB0U4VWrRoJhR17zswcH88A0dFHwdGMlpop2QruNw8CRGWmCJPTVvA67d57FiBtsCSYK0lbgVQBOmo3osKOOdN5Qo2BrRoBjNSHhWkFuTHFYRjO5/Mm00XpVhW3BvB1M1MiLEqqqTS0DAuOF/DPLAqqgyVCDQB4CSWXbu1GA6HII50qYjlFjEDmkrmiMD8xggeh3zXG2ftpqawkx4qrEpXTcSu4063+Vns8UocJKh0lug1GZzaHmBDmksA8YZ8oyimb5pDt00cBmjNi8lbw8OCBg4Ht4VWYCtyXjh3MsQIOpFniC2owwQb7Rx/Q0I9GrwzeRBYSC5alsIJc/a2gk14k/V4nvhgM0zi5OElP+z6HGzil8bu0ltPJ+Sg+6/cGry7S4bCf9kaXXlDyVsZRuF1SBKUrW2Z0XVGEjcFZDgyBzwRzTaNw07TaxpxWcGbYDOin3xEysZwntihUadqmtLRKY9O4Tu8HMNFEyS2W3TMaKw4iqpKC+yDGlAywAA5GXRmgCRDDF61gWFCJEixBu8xgzrK1h7ZjbZipNNtd7n5RMswR6BIuF0WnSXAZ05eS5bjUdDOX1Yp2isnab5XlBC2URZy9p8goBJxaAe9yijalhSalEpWVY22Q5gwizhidU3JUEbQE/FGgcwghLHjCTSs4NT7CB8s+oTGdqBJwKZ7BvQQ70x6/eSPgAmt9CYpXOd71quwNOvG7u65ATGZYZjcEBxFRUZi94OMFksqs/ICODFtNq0MhjFRrdWpr/voxrHUM53xLp7GFr5mwHN8m/JqQDeg9Hvl+otzk4H+aQe2wOZ5VF91d3goarjiDI/GYsJBBt2Jy2fdqAGZYIiX5AuEMWrF2bWPGlNVg8Q3CQ+tfz9D7g0yrpymMYYhYElrWgjy4/+Dho8dPnj57ftgMv37+cu9ap+WQGnHswvkpdXztmLri21WlcOohG/7XzcYa7r1BGp+9OE57b3rp+Q6AqqSr3T4K3ejZPYncaPt+EI3/3CQavk6B3rjOgVYs1tk4Oovf1AIEPmuJs17YwbDOruGrOrvO/DgebYziWilAe536dgENljPBQE97uyx/h+B3fvRi1yre35H9CP4fZnpna/nP9O/StN7VxlFCBXNOv6mf3xrp26wl8Wnv5bDf2St9rB5/f4Vmb5c+/7T+Pr71BTwKd/4W0QD79g877cY3UEsDBBQAAgAIAId1qlLvrloeuAEAAGsGAAAfAAAAdW5pdmVyc2FsL2h0bWxfc2tpbl9zZXR0aW5ncy5qc4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wzXrtma+TWZveGS4PJoNDLLWtZF9hcoJiI5b0/zupigVaj6qPGrD9130RsQCw5p3p6tj2iFInWmR4ouvwvezCglUaNeyouYlVW6/gLUEsDBBQAAgAIAId1qlKUE7MiaQAAAG4AAAAcAAAAdW5pdmVyc2FsL2xvY2FsX3NldHRpbmdzLnhtbA3MMQ6DMAxA0Z1TWN4p7daBwMZWltIDWMRFkRwbkYDg9mT7w9Nv+zMKHLylYOrw9XgisM7mgy4Of9NQvxFSJvUkpuxQDaHvqlZsJvlyzgUmWIUu3iaOJTKPFIscdhGo4VNe/8Aem666AVBLAwQUAAIACACIdapS0PWruGgSAAAXMAAAFwAAAHVuaXZlcnNhbC91bml2ZXJzYWwucG5n7ZppVJNX3sBD7dBaWaZ2WhUJjHt1ZsA6MGKAUI0VUxtQWawIZBxEWSqLZCMhCXaBtgqp1EoLJpGqRBKSQNkTIFqrUakECUlESBAzGJKHJMQQErK+iQ5t58Oc877vmY/5kHPPfe7vyf1v997//9zni/0J8f6vBb0GAoH84Xt3HwSBXq4DgV4Sv+rrfpKpy1npbnxKDsbvAnEGg9XuzssndiJ2gkCtlGX2o79z95cW7T1cAgKtn/b8fD7O+l0wCBTeDN+9MxmXqZVPnNHaiLJiV1vmFwd637m17LPzmZ/vvrr/x6a34EOvdryp8VmyB/H26fbTuK93EdY0JUd0DM99//D23iuq8+9StE1T7SM0Gm4aHq/g29pssWdEzZFApH6U8IwmXEKbiQVkP2ca89my5sO2cLlbFNC7S2BveNq/+CE8TfvWCB93M/Tj0MuewWX/98EnzAb12ISzcz28Zr36HIYdCLU8fho9sTB4n6DvwxqFZLuwhoYzdVzq3zgiqxiRPP8TiqjDLHPOiJwzT+XYCbli9PxcO4vrb4pcezTnJRBo5eNHtvyQW+vV6f/2hB99oQb15xf960Prm/ifNiwFgf4Ogn19Rbe8YiMIVO7jh6jh7Vvpdg/Id2sEXBP2/4AfZ/sh6JafNhVAn52jxACHSFOHOoXgQILx/vY4FE1yAmr8rr5rgmQbzdWcSqDEpQonMHV0axMdb8BD51spxOluuuULOg5jMWjPoTKWevS9Dgon5DAF+uoj4bKv2m/TrW3VcTRy1W6BYbXA8KRbrgYsyqH2AC5JpyLpYFy+1SKMIxkfUEhzoxOysbWb/7QoWQAi/85hmMjQbToVm5dLxYBTwfGXTdcaU6oS0ZaghlShMTgQyVZqUEBL0LVqxjkUcXH+kpy0dQdjn03PdZue4VHDtQL71IpKtuZAPHq8+BpzuCG3jwOZUOM2bA7/da5Ie7CQqiwG2k1m9CP0wzzqPGo/b2AI9VEGxj8VaMHzE175M/zwrxqmKRMdeemxX05n+yPQColBptTo8+1pjOjMiivAvwyNG4Ul9dmbEoma0QFTXC9bKc2VTbcRUA9OCuXZOZCQfmAF2bACGVM5UvDPGpT5X57KvDU097S+sH8lWoprTziiFEPsll545MuSyRQqGZx5FSZWv0HmdhnnTq3POPQ8XLdeZ62sY0YGUAN2MtYlU7FUAXPTH5CMDPckabVJ7PjdkknTNBMyEdS9hZJTo/vlpaA6pimnUYPDVSEA8rfRnTb6NJPvhxBK1dJLHcza2DXdKNeiULeHzqfCHmjmZFM8SH+1kquB31vU8md3mOnv//eC0gt7YS/shb2wF/bCXtgLe2Ev7IW9sBf2wl7YC3thL+yFvbAX9sJe2At7YS/834fTYyPgNevhNSFIfa9x0EgowLbxkzbDhcsP+XtuxX9uedF7/samHCzjYE31huf35YlDuoSr68EvZqNdklPfh0MuPL9Cj9nJj/5m8V4b9zEGu2WD+sMnmga1I7CfYIwj6SkFTnGhg15Pd0n143ZboX3+MlcxiCcAWk5XKKh81CnTuyZOdLmY3DIjW3tyd4aOJViYbwNmAYFj8H5or9lpzDfj0avtMpIqENmbiOHuk3VwBniZYlvUi6mLJUNzOhvZGuuq4imcViwItDWpah1/7DSPXOh4QBBxp/is0/cemlskpnq/07+8kxx39yHxqC2T5QS7VU+iHHskdyYlRuakA7X9DtvYwMFCdCwy/4UROEF1jfb1axd8l4KuK1WyH0L6JwhmV6ygU38cuwr/LafjFzPyw49PsHxAWynIeoKF4zD1yLOnj/Kki+Yrr+XY4t7cS5+dGPPZmkh0jBFPJiNDHszh+L9BNA2upNO8GX7MpKBryd83wsQ3T+TgezPyFx1yfZ9pmzPp9H8cr1KQbNp6slVNxhhvry6Exv3zB7r9LnlhpixeYB9waUen7Hco9ssniFN/irPZV/IcVq7LegbgOWP6w0mTK5zKM+YbgoUul06a+EMJgw9kX3xETB8pJVsZ5Ke3psBxYZp2NA2d7uBjwqiczPg+qgkTd76ybG6QmSncoAgo/84PEUhvUBswbJ52E1z1/sq6uhHwvMBsdt24H2i/HqjAb3Il+x9E05Ii/zjyMFk/wmsWPDsnwEhwt+QSG4sD8GgAnvt648gf2xS1KVX7+YapcbUOv4pRYOu+ZpRmNw+wxCPA2yaM7NWUSpmAkakf7BFLsiVTsilpbsg9ndGwhncMS6ucrpGXhqwtZ/w4NDe7qi6kUAbpg22GM9wWQmgSCDvMOTVJpjvn+DFp6rqBf+o0xNSb9x7EC1yFUNsxCHEiWEgPOib9fYkOpaqOVnVSzkD0xUXN4pFcQMvusl1zZgBZP/gyrZYeFM/alpDk+hssCVk7M2gkTpiJY1DHQvjJRHItiPbaontYBTb4cM/yisbjsrO78ke6r4SgTwWvnG5dnSy1FZpJzfEXvsEjm09rxtWDYOzgydAVDFVsP9WkemCYSM1Krtpbm9A1EwC028pitELy0xOFpNlKaLGxyzkoVBZPeTT9fh9GpQ75bks54/uSHKYeBgBFDiK2jvFtw2Z9Q1wjB937181w/nIuKicNeewQNpZzufKH1SswmgMbAVn7YFM8+yJUUxHC3zkVNX6xPxS77kGPWG7aVj1ITL8CE5+SibXPZ093AK5ZZCHU2hU33yByyJy3BI9o8wfdmpc0jSkulCAvh41SVRa9QIQu8nvcNB1U5zScgLqeALNI5x1k34Kd7OzQqjGOobgFlWjPp0xS0UGkkKXMHjH3ouvyqI2klqKYjL6yGDkzM55a0Ge/xSUDt0pTyeZQ0rPRYtOSi2KlTswKqauW6dWCkxlcdB36YQ/QwukyPVNnSwaAbpng2bJwJ+mI0KhI7RNplLnEjyTCUR0qV/ZI3nT+StZSWFKbvLulxP7N1bGRdQcSKn2sM77fKItKrKSyVTBxD+WMGpYkH7IBZKUNWTYomwD2jKnXlWp8D4MPVeoLkrke/TqlVUNj/W9RbUHou7oYAPKhxH+YN9kbrc1YgtsCqWi01hHskDLt/rb+ExdTkSKZmRMUhmE0Va+DVyXyxc1Hs4j6GAfp8Ce3Idribs10SiBCCHQ5HUKl1MTj0DXD6A9l2L4y/GGAx1aK+gSpQiONBaVVq/h6syXr3xQpyouFz+0w3bmAT6DNgQeyI6cvQtNmwkQPUCgdCtt3dmpY+J41GDGQkWhmVjQqq27zdnZHI1LiVkFJJ6/RpbqCSxmn8NYx5uoLQnpMCOVIOD2ENOMOJynAJI9ZbYZB+PLrSQ/eiQCHZhyZwGIYO2RWWipSmJ8cFQBGf0h9GpXeLA4W6LjFOdQuRSNElEfUH1l3lzee4p8IlAlvRuM/gCWhe+UtHJl8CDWGxtmPynjNaBqkt5orXaimYKIzFXgiVo0jNBqJKDaP+PaLDcPzpcuSGyeld5Jr2yABfnNNk9kZXZHdzfH2kaOR1ubEZpOg45ugTzXE5EGqbrw4uhYaprEot3ZC97wP7t/DxtuqRcbkwnxw6iC1oPRNmJj3TjpVsR+qtaAnHxr2HEffNbQztGFkNJ6npPPdHmWEFTqOWXHyEf8HqI9ewm3RRUewTze8H++M/DRYsJ39eq7/HyM/aJa5Fzr7prSoVUFTFp36KPZUk0KqnMy/E0W8khRPcYtM1oVsxvT2h2VUSvDnD2RIDbIxDOU4X0vEIkzzHNkBqqIazk+VB5y/UuLehu7nvd0d8ZrkcYvOoh95WPyox+fj9L7QvLImoNsZQ1or+byN7wRmles+KYjO2IEdb9oXuuLqnu/RpfkzW9yb3xRXWR36ielZUK1bx6aB2ExMl1yl5L3TS8pzexht3W/knU7d/jNGsLzorlpNASOFuYBF/lxb1VzCTsdPHU52inUWX854AoWJi9+9Jn1YcjIfNOqPAF4/yG99gnuoXlenIRxzENFlY5pXXkfXRX45Yh5G77i7H9Mk3BYhudxTLVCkCtlA0fYIKj+ApdSes5b0cRPG+vQ11bVJ1P5YuCwNu36DutOdUjy++ogI5YiM6HWGzmrBwf1UwrWFDXxjczVX2Y6260QZ7h2kjeXbiDrGBNG+tPkh8luaClav0g0H7cpruSbg1rJMNz8Vn3N770Ff/vod7AAk47DgXkc/hRP687hqoojjkQhdZF+TXFUC4OX+CAaYe5PZLwqhCLS2AtlQMruYpbG8ycvX6pLfH251Z0i4JgydAhjtc74TuYDvlMFXqUNJPCJJs/VpQr1z3LO0sSfNezljnoD4a4RcRa6LxgRfqK7F2k/fOwkTq7lfcfWlkbtGSlOFXWxnJqPpKCszM+7b0s+R9awQ8RCqrGdPPbpPV9FYIjuaoqdD5JrO0HK27IC2WpBvsgLKf2SkCl3vYtm/JFThEp2xmEhD4neLNThYEbbMIwMLPcqXGvhx2IwfokUZzOjX+cirfC2DC0q8RaRfblK+vjHfco0ryR+JcrzZKW79R9UaU4cD9whtKY4a7QipSqnl3z5Taeno0bT6I4Txa9nxUVqPRJOGbVI1S26WcBpy+0RMTjz91xQCOyc9UigvWxhA9i/MnIizNWhaIAHd9Z74utFNWk5oQt+cGQeXu0+cw2DB/EXM4jJSHRSu7ha2NjmbaxMTkT4xb5rBdXkXD8MQHbfP5kPAuzDa21+aHNpH566kuUp/4p0Vx+9Bzz+saMxz/D4vVjDcIZvkKaSP23yF8pNV1W6xEBJ1N46+mF9VNC7L283cqTbJkIIFCdIhqd+uwClhRG0+kr/QGmprPcF4J+pGNl8kRCu7IdjLvRDoips9ld8i3XbjKP1vaHDj+IW52SzPYVVbLTssf5ddKwNflqt93BEXgJAYCIgOQvJADwZ2J5ff+g/H9UsBRyaUCYJAdkL810FbqoUywSSu7ASlOAcCfhULE+cCEYBF+bikt1dsVhIrG/FxXOMhqp71S4ypz5oVBP3o58lZwzvQvMgoycTpMS00lGV6445mzlfOLPicvZooXP3Jc9N1anyn8H18pYhY5Ulf+Jjg+mptwrLZZJQfQoKnXWaGSE7pCIO5ancsq75g6qNNwdDaPTVZwIEotEKshBDOundaez9O1qC2xMDRTvkU23wLYofCkojB7PjEFDkl5tcsc9Dy44r+2ZlDSp1mH9I6fF8FNffU68tU0cN3FGSXQxWq7ZGrstD2zQUp23/UVExqLBdXSa7SnZ4Q7HH3dXuIKYUi3azGfVRwcrHKUizEnXfk5zC5NmHox+Om0pfpu7j4HGumzhLztcmAvl9eWrvoRncGgv8m46DgrUOU/TwpI86hri8kGevHotXDn+ryzQvdTPpbIeR7Xazb16zwJzq70GOdNS9sAhlkYxi/w23hVWyU057nmItrR/59yN1k0V2UZl+hXXef4jIXxrGcJA2AdFnvrxBYbmnBqNxd5g53/pQaN8pCro5y/qGHWQswyoWVHDqwmED17Ouq+kCimwMlftagnvxrRKzi1+A7Uvbsa3pvqYqKpQnmVCQ11jX79BXXgMu+H/3wAFUVT56L78IOXV0ql/3nFHTx6Bb/JZOg7VCRbcsY68SakUDXbGCh/tK+N3jc53WQ6tgJEyTMgAH9fCwHb/FDULp+jam3KjbmThCJjq6JUVICJpWrXF74yvUPKhorRUO/rSMKWm2SHnxCo/iceq60zq652IhF6vtdjEDr2zTeDB5ci4sGHd8WEVtW0Sgc63hRuP04hDoTXja5bGzTEpe9y2k+c67JSWLS/OwldNv4fAAvoiGAPKuwBZ6KvxTWFmbj9IJBxpifZEnEKJhYqU1bLAV5t7b3G6rqZUiyY2Ef9pCqyfgSaPaZW3/obzBP2faVQGHYxiILM0Zy5jq4RO3CvlpJ7tfFr4HKQ8KVPXoaXuZ8f15EBrCdtZcVGny/lKDv6+rL2gxPIVbtTY+MQCzcJso23WarjjBVeVbNIYHV/lUf7xkQwVehXwI9nlpgx+GwBFti7IasCoN+6rxdFRpaNntjfvDq+hRT5FqPCEOJabZtvPkvivOjmKp8pns/qVJVOj8z/QmD7j23FPRYYtMU9vf1ga/ZzNLQDJdYu9S8JoQgUwh3WHVYAcG4ifxs01j0dzW046bIhv6/XXGXivdgsbnagWlo4tkjiX7OURFp/mmHLNPmjhId/KYPCBepcD3mh7wnTo+t2bzquwv6KdvvKX22caEP7tVDgc8/T2/J8pTToEufeep4UPlbnoocBEp7Xn6Dco7+7wd9t293hf70ni7iz38JXu4Zh7+XsJuz6+8f/w9QSwMEFAACAAgAiHWqUuVlxrFLAAAAagAAABsAAAB1bml2ZXJzYWwvdW5pdmVyc2FsLnBuZy54bWyzsa/IzVEoSy0qzszPs1Uy1DNQsrfj5bIpKEoty0wtV6gAigEFIUBJoRLINUJwyzNTSjJslSzMzRBiGamZ6RkltkpmpuZwQX2gkQBQSwECAAAUAAIACABVlI9SNmFYAkcDAADhCQAAFAAAAAAAAAABAAAAAAAAAAAAdW5pdmVyc2FsL3BsYXllci54bWxQSwECAAAUAAIACACHdapSnF4yCBQGAAA3FwAAHQAAAAAAAAABAAAAAAB5AwAAdW5pdmVyc2FsL2NvbW1vbl9tZXNzYWdlcy5sbmdQSwECAAAUAAIACACHdapSFR5gG6MAAAB/AQAALgAAAAAAAAABAAAAAADICQAAdW5pdmVyc2FsL3BsYXliYWNrX2FuZF9uYXZpZ2F0aW9uX3NldHRpbmdzLnhtbFBLAQIAABQAAgAIAId1qlL78MzvuAMAAJkSAAAnAAAAAAAAAAEAAAAAALcKAAB1bml2ZXJzYWwvZmxhc2hfcHVibGlzaGluZ19zZXR0aW5ncy54bWxQSwECAAAUAAIACACHdapS7uvn1HADAACeDAAAIQAAAAAAAAABAAAAAAC0DgAAdW5pdmVyc2FsL2ZsYXNoX3NraW5fc2V0dGluZ3MueG1sUEsBAgAAFAACAAgAh3WqUhll0gOvAwAAIxIAACYAAAAAAAAAAQAAAAAAYxIAAHVuaXZlcnNhbC9odG1sX3B1Ymxpc2hpbmdfc2V0dGluZ3MueG1sUEsBAgAAFAACAAgAh3WqUu+uWh64AQAAawYAAB8AAAAAAAAAAQAAAAAAVhYAAHVuaXZlcnNhbC9odG1sX3NraW5fc2V0dGluZ3MuanNQSwECAAAUAAIACACHdapSlBOzImkAAABuAAAAHAAAAAAAAAABAAAAAABLGAAAdW5pdmVyc2FsL2xvY2FsX3NldHRpbmdzLnhtbFBLAQIAABQAAgAIAIh1qlLQ9au4aBIAABcwAAAXAAAAAAAAAAAAAAAAAO4YAAB1bml2ZXJzYWwvdW5pdmVyc2FsLnBuZ1BLAQIAABQAAgAIAIh1qlLlZcaxSwAAAGoAAAAbAAAAAAAAAAEAAAAAAIsrAAB1bml2ZXJzYWwvdW5pdmVyc2FsLnBuZy54bWxQSwUGAAAAAAoACgAGAwAADywAAAAA"/>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SCREEN_RECS_UPDATED" val="C:\Users\alita\Documents\0. Clientes LOCAL\DHIS2\Fundamentals\2.0\Production\Simona\FINAL\1.3.3_final\1.3.3_V1.7 _What_Data Elements and Indicators"/>
  <p:tag name="ISPRING_RESOURCE_FOLDER" val="C:\Users\alita\Documents\0. Clientes LOCAL\DHIS2\Fundamentals\2.0\Production\Simona\FINAL\1.3.3_final\1.3.3_V1.7 _What_Data Elements and Indicators"/>
  <p:tag name="ISPRING_PRESENTATION_PATH" val="C:\Users\alita\Documents\0. Clientes LOCAL\DHIS2\Fundamentals\2.0\Production\Simona\FINAL\1.3.3_final\1.3.3_V1.7 _What_Data Elements and Indicators.pptx"/>
  <p:tag name="ISPRING_PRESENTATION_INFO_2" val="&lt;?xml version=&quot;1.0&quot; encoding=&quot;UTF-8&quot; standalone=&quot;no&quot; ?&gt;&#10;&lt;presentation2&gt;&#10;&#10;  &lt;slides&gt;&#10;    &lt;slide id=&quot;{A8B75A36-13D1-4D2E-A194-D4AB7AEF5AA8}&quot; pptId=&quot;299&quot;/&gt;&#10;    &lt;slide id=&quot;{59CE70C8-BC0A-465B-A4EE-55548CEE123B}&quot; pptId=&quot;287&quot;/&gt;&#10;    &lt;slide id=&quot;{A0F702B1-9BEA-4A06-A010-91481EE4988A}&quot; pptId=&quot;323&quot;/&gt;&#10;    &lt;slide id=&quot;{494A947C-581C-49E8-BC01-B097A1BE1DBD}&quot; pptId=&quot;326&quot;/&gt;&#10;    &lt;slide id=&quot;{DB23DFBE-1286-431C-A10E-873ADCE9684D}&quot; pptId=&quot;324&quot;/&gt;&#10;    &lt;slide id=&quot;{73FB5370-D0D3-4BAC-A284-97F03E172F7C}&quot; pptId=&quot;341&quot;/&gt;&#10;    &lt;slide id=&quot;{532FBF11-DE78-49AC-83F7-BA0A9F578388}&quot; pptId=&quot;356&quot;/&gt;&#10;    &lt;slide id=&quot;{F9A9C1C0-E3EA-4A9E-BCF3-930301318119}&quot; pptId=&quot;295&quot;/&gt;&#10;    &lt;slide id=&quot;{9907BCF6-7DDA-4BB0-A977-2950C5BBE037}&quot; pptId=&quot;296&quot;/&gt;&#10;    &lt;slide id=&quot;{EEB7D733-668F-4ECA-AFC3-1209D98ECF12}&quot; pptId=&quot;335&quot;/&gt;&#10;    &lt;slide id=&quot;{4C1BF5B5-7A8A-4A2B-A70F-956739D913E7}&quot; pptId=&quot;329&quot;/&gt;&#10;    &lt;slide id=&quot;{19FBA7C3-BCB0-4783-9F1A-878D7E2393FE}&quot; pptId=&quot;331&quot;/&gt;&#10;    &lt;slide id=&quot;{9629E709-4DCD-46A0-B591-0DAFC331DC54}&quot; pptId=&quot;332&quot;/&gt;&#10;    &lt;slide id=&quot;{77D09404-56FE-4A3C-8170-1F5046637749}&quot; pptId=&quot;334&quot;/&gt;&#10;    &lt;slide id=&quot;{BF57EEED-738E-4E00-9E98-D656827CD404}&quot; pptId=&quot;342&quot;/&gt;&#10;    &lt;slide id=&quot;{C4EF1C5C-64FB-4ECD-841D-F783827AC5E1}&quot; pptId=&quot;347&quot;/&gt;&#10;    &lt;slide id=&quot;{555997AD-05D7-4315-B1EF-BE6C4B3943E2}&quot; pptId=&quot;357&quot;/&gt;&#10;    &lt;slide id=&quot;{64AF8FF1-844F-4E61-A989-3966970250D8}&quot; pptId=&quot;355&quot;/&gt;&#10;    &lt;slide id=&quot;{9832DB18-7804-43BC-9996-0F232DA0F55E}&quot; pptId=&quot;302&quot;/&gt;&#10;    &lt;slide id=&quot;{CC2FA963-FCCA-4860-839C-4FFD24215AE3}&quot; pptId=&quot;303&quot;/&gt;&#10;    &lt;slide id=&quot;{7C9FBFC8-4754-4926-AC28-643302DDA636}&quot; pptId=&quot;285&quot;/&gt;&#10;    &lt;slide id=&quot;{292B3E13-4150-464F-AAA3-424E3F1B79D4}&quot; pptId=&quot;345&quot;/&gt;&#10;    &lt;slide id=&quot;{46ADC996-69AD-4728-87E9-37F544B78C45}&quot; pptId=&quot;271&quot;/&gt;&#10;    &lt;slide id=&quot;{4B636B6E-2FD3-4D62-94E9-5164619EADAC}&quot; pptId=&quot;304&quot;/&gt;&#10;  &lt;/slides&gt;&#10;&#10;  &lt;narration&gt;&#10;    &lt;audioTracks&gt;&#10;      &lt;audioTrack muted=&quot;false&quot; name=&quot;outro&quot; resource=&quot;6699b896&quot; slideId=&quot;{4B636B6E-2FD3-4D62-94E9-5164619EADAC}&quot; startTime=&quot;0&quot; stepIndex=&quot;0&quot; volume=&quot;1&quot;&gt;&#10;        &lt;audio channels=&quot;2&quot; format=&quot;fltp&quot; sampleRate=&quot;44100&quot;/&gt;&#10;      &lt;/audioTrack&gt;&#10;      &lt;audioTrack muted=&quot;false&quot; name=&quot;intro (2)&quot; resource=&quot;e985b8b5&quot; slideId=&quot;{A8B75A36-13D1-4D2E-A194-D4AB7AEF5AA8}&quot; startTime=&quot;0&quot; stepIndex=&quot;0&quot; volume=&quot;1&quot;&gt;&#10;        &lt;audio channels=&quot;2&quot; format=&quot;fltp&quot; sampleRate=&quot;44100&quot;/&gt;&#10;      &lt;/audioTrack&gt;&#10;      &lt;audioTrack muted=&quot;false&quot; name=&quot;Slide 3&quot; resource=&quot;cbfcb219&quot; slideId=&quot;{59CE70C8-BC0A-465B-A4EE-55548CEE123B}&quot; startTime=&quot;2546&quot; stepIndex=&quot;2&quot; volume=&quot;1&quot;&gt;&#10;        &lt;audio channels=&quot;2&quot; format=&quot;fltp&quot; sampleRate=&quot;48000&quot;/&gt;&#10;      &lt;/audioTrack&gt;&#10;      &lt;audioTrack muted=&quot;false&quot; name=&quot;Slide 5&quot; resource=&quot;4e641a08&quot; slideId=&quot;{DB23DFBE-1286-431C-A10E-873ADCE9684D}&quot; startTime=&quot;0&quot; stepIndex=&quot;0&quot; volume=&quot;1&quot;&gt;&#10;        &lt;audio channels=&quot;2&quot; format=&quot;fltp&quot; sampleRate=&quot;48000&quot;/&gt;&#10;      &lt;/audioTrack&gt;&#10;      &lt;audioTrack muted=&quot;false&quot; name=&quot;Slide 6&quot; resource=&quot;574d0843&quot; slideId=&quot;{73FB5370-D0D3-4BAC-A284-97F03E172F7C}&quot; startTime=&quot;0&quot; stepIndex=&quot;0&quot; volume=&quot;1&quot;&gt;&#10;        &lt;audio channels=&quot;2&quot; format=&quot;fltp&quot; sampleRate=&quot;48000&quot;/&gt;&#10;      &lt;/audioTrack&gt;&#10;      &lt;audioTrack muted=&quot;false&quot; name=&quot;Slide 7&quot; resource=&quot;8099f30b&quot; slideId=&quot;{532FBF11-DE78-49AC-83F7-BA0A9F578388}&quot; startTime=&quot;0&quot; stepIndex=&quot;0&quot; volume=&quot;1&quot;&gt;&#10;        &lt;audio channels=&quot;2&quot; format=&quot;fltp&quot; sampleRate=&quot;48000&quot;/&gt;&#10;      &lt;/audioTrack&gt;&#10;      &lt;audioTrack muted=&quot;false&quot; name=&quot;Slide 8&quot; resource=&quot;5210f56e&quot; slideId=&quot;{F9A9C1C0-E3EA-4A9E-BCF3-930301318119}&quot; startTime=&quot;0&quot; stepIndex=&quot;0&quot; volume=&quot;1&quot;&gt;&#10;        &lt;audio channels=&quot;2&quot; format=&quot;fltp&quot; sampleRate=&quot;48000&quot;/&gt;&#10;      &lt;/audioTrack&gt;&#10;      &lt;audioTrack muted=&quot;false&quot; name=&quot;Slide 9&quot; resource=&quot;05dcb57a&quot; slideId=&quot;{9907BCF6-7DDA-4BB0-A977-2950C5BBE037}&quot; startTime=&quot;0&quot; stepIndex=&quot;0&quot; volume=&quot;1&quot;&gt;&#10;        &lt;audio channels=&quot;2&quot; format=&quot;fltp&quot; sampleRate=&quot;48000&quot;/&gt;&#10;      &lt;/audioTrack&gt;&#10;      &lt;audioTrack muted=&quot;false&quot; name=&quot;Slide 10&quot; resource=&quot;e6cd46ed&quot; slideId=&quot;{EEB7D733-668F-4ECA-AFC3-1209D98ECF12}&quot; startTime=&quot;0&quot; stepIndex=&quot;0&quot; volume=&quot;1&quot;&gt;&#10;        &lt;audio channels=&quot;2&quot; format=&quot;fltp&quot; sampleRate=&quot;48000&quot;/&gt;&#10;      &lt;/audioTrack&gt;&#10;      &lt;audioTrack muted=&quot;false&quot; name=&quot;Slide 11&quot; resource=&quot;6b4b967f&quot; slideId=&quot;{4C1BF5B5-7A8A-4A2B-A70F-956739D913E7}&quot; startTime=&quot;0&quot; stepIndex=&quot;0&quot; volume=&quot;1&quot;&gt;&#10;        &lt;audio channels=&quot;2&quot; format=&quot;fltp&quot; sampleRate=&quot;48000&quot;/&gt;&#10;      &lt;/audioTrack&gt;&#10;      &lt;audioTrack muted=&quot;false&quot; name=&quot;Slide 12&quot; resource=&quot;0165ce5e&quot; slideId=&quot;{19FBA7C3-BCB0-4783-9F1A-878D7E2393FE}&quot; startTime=&quot;0&quot; stepIndex=&quot;0&quot; volume=&quot;1&quot;&gt;&#10;        &lt;audio channels=&quot;2&quot; format=&quot;fltp&quot; sampleRate=&quot;48000&quot;/&gt;&#10;      &lt;/audioTrack&gt;&#10;      &lt;audioTrack muted=&quot;false&quot; name=&quot;Slide 13&quot; resource=&quot;c47b0e04&quot; slideId=&quot;{9629E709-4DCD-46A0-B591-0DAFC331DC54}&quot; startTime=&quot;0&quot; stepIndex=&quot;0&quot; volume=&quot;1&quot;&gt;&#10;        &lt;audio channels=&quot;2&quot; format=&quot;fltp&quot; sampleRate=&quot;48000&quot;/&gt;&#10;      &lt;/audioTrack&gt;&#10;      &lt;audioTrack muted=&quot;false&quot; name=&quot;Slide 14&quot; resource=&quot;7b12d0d9&quot; slideId=&quot;{77D09404-56FE-4A3C-8170-1F5046637749}&quot; startTime=&quot;0&quot; stepIndex=&quot;0&quot; volume=&quot;1&quot;&gt;&#10;        &lt;audio channels=&quot;2&quot; format=&quot;fltp&quot; sampleRate=&quot;48000&quot;/&gt;&#10;      &lt;/audioTrack&gt;&#10;      &lt;audioTrack muted=&quot;false&quot; name=&quot;Slide 15&quot; resource=&quot;d4096337&quot; slideId=&quot;{BF57EEED-738E-4E00-9E98-D656827CD404}&quot; startTime=&quot;0&quot; stepIndex=&quot;0&quot; volume=&quot;1&quot;&gt;&#10;        &lt;audio channels=&quot;2&quot; format=&quot;fltp&quot; sampleRate=&quot;48000&quot;/&gt;&#10;      &lt;/audioTrack&gt;&#10;      &lt;audioTrack muted=&quot;false&quot; name=&quot;Slide 21&quot; resource=&quot;70bac8cb&quot; slideId=&quot;{7C9FBFC8-4754-4926-AC28-643302DDA636}&quot; startTime=&quot;0&quot; stepIndex=&quot;0&quot; volume=&quot;1&quot;&gt;&#10;        &lt;audio channels=&quot;2&quot; format=&quot;fltp&quot; sampleRate=&quot;48000&quot;/&gt;&#10;      &lt;/audioTrack&gt;&#10;      &lt;audioTrack muted=&quot;false&quot; name=&quot;Slide 22&quot; resource=&quot;85735e71&quot; slideId=&quot;{292B3E13-4150-464F-AAA3-424E3F1B79D4}&quot; startTime=&quot;0&quot; stepIndex=&quot;0&quot; volume=&quot;1&quot;&gt;&#10;        &lt;audio channels=&quot;2&quot; format=&quot;fltp&quot; sampleRate=&quot;48000&quot;/&gt;&#10;      &lt;/audioTrack&gt;&#10;      &lt;audioTrack muted=&quot;false&quot; name=&quot;Slide 16&quot; resource=&quot;f9ca6c22&quot; slideId=&quot;{C4EF1C5C-64FB-4ECD-841D-F783827AC5E1}&quot; startTime=&quot;0&quot; stepIndex=&quot;0&quot; volume=&quot;1&quot;&gt;&#10;        &lt;audio channels=&quot;2&quot; format=&quot;fltp&quot; sampleRate=&quot;48000&quot;/&gt;&#10;      &lt;/audioTrack&gt;&#10;      &lt;audioTrack muted=&quot;false&quot; name=&quot;Slide 23&quot; resource=&quot;88543d02&quot; slideId=&quot;{46ADC996-69AD-4728-87E9-37F544B78C45}&quot; startTime=&quot;0&quot; stepIndex=&quot;0&quot; volume=&quot;1&quot;&gt;&#10;        &lt;audio channels=&quot;2&quot; format=&quot;fltp&quot; sampleRate=&quot;48000&quot;/&gt;&#10;      &lt;/audioTrack&gt;&#10;      &lt;audioTrack muted=&quot;false&quot; name=&quot;Text-to-speech clip — Audio  1&quot; resource=&quot;a95842ce&quot; slideId=&quot;{555997AD-05D7-4315-B1EF-BE6C4B3943E2}&quot; startTime=&quot;0&quot; stepIndex=&quot;0&quot; volume=&quot;1&quot;&gt;&#10;        &lt;audio channels=&quot;2&quot; format=&quot;fltp&quot; sampleRate=&quot;48000&quot;/&gt;&#10;      &lt;/audioTrack&gt;&#10;      &lt;audioTrack muted=&quot;false&quot; name=&quot;Text-to-speech clip — Audio  2&quot; resource=&quot;813b24f8&quot; slideId=&quot;{CC2FA963-FCCA-4860-839C-4FFD24215AE3}&quot; startTime=&quot;0&quot; stepIndex=&quot;0&quot; volume=&quot;1&quot;&gt;&#10;        &lt;audio channels=&quot;2&quot; format=&quot;fltp&quot; sampleRate=&quot;48000&quot;/&gt;&#10;      &lt;/audioTrack&gt;&#10;      &lt;audioTrack muted=&quot;false&quot; name=&quot;Text-to-speech clip — Audio  3&quot; resource=&quot;c01050f6&quot; slideId=&quot;{494A947C-581C-49E8-BC01-B097A1BE1DBD}&quot; startTime=&quot;0&quot; stepIndex=&quot;0&quot; volume=&quot;1&quot;&gt;&#10;        &lt;audio channels=&quot;2&quot; format=&quot;fltp&quot; sampleRate=&quot;48000&quot;/&gt;&#10;      &lt;/audioTrack&gt;&#10;      &lt;audioTrack muted=&quot;false&quot; name=&quot;Text-to-speech clip — Audio  4&quot; resource=&quot;dcef81d5&quot; slideId=&quot;{64AF8FF1-844F-4E61-A989-3966970250D8}&quot; startTime=&quot;0&quot; stepIndex=&quot;0&quot; volume=&quot;1&quot;&gt;&#10;        &lt;audio channels=&quot;2&quot; format=&quot;fltp&quot; sampleRate=&quot;48000&quot;/&gt;&#10;      &lt;/audioTrack&gt;&#10;      &lt;audioTrack muted=&quot;false&quot; name=&quot;Text-to-speech clip — Audio  5&quot; resource=&quot;4b7c89d9&quot; slideId=&quot;{9832DB18-7804-43BC-9996-0F232DA0F55E}&quot; startTime=&quot;0&quot; stepIndex=&quot;0&quot; volume=&quot;1&quot;&gt;&#10;        &lt;audio channels=&quot;2&quot; format=&quot;fltp&quot; sampleRate=&quot;48000&quot;/&gt;&#10;      &lt;/audioTrack&gt;&#10;      &lt;audioTrack muted=&quot;false&quot; name=&quot;Slide 2&quot; resource=&quot;12a2acbc&quot; slideId=&quot;{59CE70C8-BC0A-465B-A4EE-55548CEE123B}&quot; startTime=&quot;0&quot; stepIndex=&quot;0&quot; volume=&quot;1&quot;&gt;&#10;        &lt;audio channels=&quot;2&quot; format=&quot;fltp&quot; sampleRate=&quot;48000&quot;/&gt;&#10;      &lt;/audioTrack&gt;&#10;    &lt;/audioTracks&gt;&#10;    &lt;videoTracks/&gt;&#10;  &lt;/narration&gt;&#10;&#10;&lt;/presentation2&gt;&#10;"/>
  <p:tag name="ISPRING_ULTRA_SCORM_COURCE_TITLE" val="2.1.3 Introduction to DHIS2 – What - Data Elements and Indicator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What: Data Elements and Indicators\r\nIn this video, you will learn about the “What” dimension of DHIS2: Data Elements. You will learn about the main features of Data Elements, which define what kind of data are captured. You will also learn the distinction between Data Elements and Indicators, which are calculated using Data Elements. Along the way, you will find examples of each to clarify the distinction between the two.\r\nKey concepts\r\n- Data element\r\n- Indicator &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2.1.3 Introduction to DHIS2 – What - Data Elements and Indicator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16C7989-8EB9-4C64-BD25-2939AB7E28AD}:296"/>
  <p:tag name="ISPRING_SLIDE_INDENT_LEVEL" val="0"/>
  <p:tag name="GENSWF_ADVANCE_TIME" val="7.030"/>
  <p:tag name="ISPRING_SLIDE_ID_2" val="{9907BCF6-7DDA-4BB0-A977-2950C5BBE037}"/>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4371C1D-A80F-4999-9406-B6C0983CB074}:335"/>
  <p:tag name="GENSWF_ADVANCE_TIME" val="10.920"/>
  <p:tag name="ISPRING_SLIDE_ID_2" val="{EEB7D733-668F-4ECA-AFC3-1209D98ECF1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A91C5-930D-41A0-B075-E0C0322671E6}:329"/>
  <p:tag name="GENSWF_ADVANCE_TIME" val="4.090"/>
  <p:tag name="ISPRING_SLIDE_ID_2" val="{4C1BF5B5-7A8A-4A2B-A70F-956739D913E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0E91124-FD7E-404C-AFB7-F17E96255C76}:331"/>
  <p:tag name="GENSWF_ADVANCE_TIME" val="11.090"/>
  <p:tag name="TIMING" val="|1.408|1.526|2.626|1.36|0.849"/>
  <p:tag name="ISPRING_SLIDE_ID_2" val="{19FBA7C3-BCB0-4783-9F1A-878D7E2393F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BAAD12F-0335-4B0C-AD1C-EB130BEA3711}:332"/>
  <p:tag name="GENSWF_ADVANCE_TIME" val="7.520"/>
  <p:tag name="ISPRING_SLIDE_ID_2" val="{9629E709-4DCD-46A0-B591-0DAFC331DC54}"/>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C11D839-850E-4F2C-A8D5-FDDC2395679B}:334"/>
  <p:tag name="GENSWF_ADVANCE_TIME" val="29.304"/>
  <p:tag name="TIMING" val="|1.829|3.049|7.529|0.924"/>
  <p:tag name="ISPRING_SLIDE_ID_2" val="{77D09404-56FE-4A3C-8170-1F5046637749}"/>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DDF368-DA24-4DFA-AE01-9E20A8C19B72}:342"/>
  <p:tag name="GENSWF_ADVANCE_TIME" val="42.144"/>
  <p:tag name="TIMING" val="|8.217|3.235|3.274|1.685|1.83|3.285|7.187|6.222"/>
  <p:tag name="ISPRING_SLIDE_ID_2" val="{BF57EEED-738E-4E00-9E98-D656827CD404}"/>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206FA4-92DC-4386-BF1D-DEA42BE80823}:347"/>
  <p:tag name="GENSWF_ADVANCE_TIME" val="15.792"/>
  <p:tag name="TIMING" val="|1.399|3.171|6.227"/>
  <p:tag name="ISPRING_SLIDE_ID_2" val="{C4EF1C5C-64FB-4ECD-841D-F783827AC5E1}"/>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9777031-9DDE-4914-A19A-A742962C052A}:357"/>
  <p:tag name="GENSWF_ADVANCE_TIME" val="20.040"/>
  <p:tag name="TIMING" val="|3.558|6.192"/>
  <p:tag name="ISPRING_SLIDE_ID_2" val="{555997AD-05D7-4315-B1EF-BE6C4B3943E2}"/>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DFB000-EC79-4855-BDF5-5BBD0C0CBB3E}:355"/>
  <p:tag name="GENSWF_ADVANCE_TIME" val="20.040"/>
  <p:tag name="TIMING" val="|9.198|3.361|3.766"/>
  <p:tag name="ISPRING_SLIDE_ID_2" val="{64AF8FF1-844F-4E61-A989-3966970250D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A8B75A36-13D1-4D2E-A194-D4AB7AEF5AA8}"/>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A1716BA-C53F-4F96-B19B-5523C6D0C9B7}:302"/>
  <p:tag name="GENSWF_ADVANCE_TIME" val="16.110"/>
  <p:tag name="TIMING" val="|2.511|8.867|0.931|1.46"/>
  <p:tag name="ISPRING_SLIDE_ID_2" val="{9832DB18-7804-43BC-9996-0F232DA0F55E}"/>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110E75A-2566-4327-A240-F8178C1F5251}:303"/>
  <p:tag name="GENSWF_ADVANCE_TIME" val="22.824"/>
  <p:tag name="TIMING" val="|2.486|5.407|8.998|3.691"/>
  <p:tag name="ISPRING_SLIDE_ID_2" val="{CC2FA963-FCCA-4860-839C-4FFD24215AE3}"/>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5403436-2CA5-49FF-ACDD-D8D8E13197F1}:285"/>
  <p:tag name="ISPRING_SLIDE_INDENT_LEVEL" val="0"/>
  <p:tag name="GENSWF_ADVANCE_TIME" val="18.576"/>
  <p:tag name="TIMING" val="|1.827|4.283|2.965|2.534"/>
  <p:tag name="ISPRING_SLIDE_ID_2" val="{7C9FBFC8-4754-4926-AC28-643302DDA636}"/>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0CE2DD7-DE02-4858-A400-519A167A2465}:345"/>
  <p:tag name="GENSWF_ADVANCE_TIME" val="58.536"/>
  <p:tag name="TIMING" val="|6.052|2.063|3.087|2.876|0.998|6.996|1.253|17.286|3.895|4.551|1.121|3.987"/>
  <p:tag name="ISPRING_SLIDE_ID_2" val="{292B3E13-4150-464F-AAA3-424E3F1B79D4}"/>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587698-49CF-40D7-9F88-E52802CAF969}:271"/>
  <p:tag name="ISPRING_SLIDE_INDENT_LEVEL" val="0"/>
  <p:tag name="GENSWF_ADVANCE_TIME" val="66.792"/>
  <p:tag name="ISPRING_SLIDE_ID_2" val="{46ADC996-69AD-4728-87E9-37F544B78C45}"/>
  <p:tag name="TIMING" val="|3.765|1.487|1.886|5.618|5.408|4.573|2.792|2.448|9.679|1.25|11.276|1.84|4.383"/>
</p:tagLst>
</file>

<file path=ppt/tags/tag25.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GENSWF_ADVANCE_TIME" val="12.300"/>
  <p:tag name="ISPRING_SLIDE_INDENT_LEVEL" val="0"/>
  <p:tag name="ISPRING_SLIDE_ID_2" val="{4B636B6E-2FD3-4D62-94E9-5164619EADA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86BD9AE-EA97-41BA-9FF4-A987AF5CA974}:287"/>
  <p:tag name="ISPRING_SLIDE_INDENT_LEVEL" val="0"/>
  <p:tag name="GENSWF_ADVANCE_TIME" val="9.761"/>
  <p:tag name="TIMING" val="|2.063|4.101"/>
  <p:tag name="ISPRING_SLIDE_ID_2" val="{59CE70C8-BC0A-465B-A4EE-55548CEE123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C01D10E-F33B-4E1C-A039-81B65CBAF48B}:323"/>
  <p:tag name="GENSWF_ADVANCE_TIME" val="10.511"/>
  <p:tag name="TIMING" val="|2.609|1.16"/>
  <p:tag name="ISPRING_SLIDE_ID_2" val="{A0F702B1-9BEA-4A06-A010-91481EE498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4B35BA9-6B03-49D5-947C-D4F221932111}:326"/>
  <p:tag name="GENSWF_ADVANCE_TIME" val="31.992"/>
  <p:tag name="TIMING" val="|3.443|2.407|3.776|7.818|5.484"/>
  <p:tag name="ISPRING_SLIDE_ID_2" val="{494A947C-581C-49E8-BC01-B097A1BE1DB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2147F56-1001-4796-A82C-E6FDA5BE4B30}:324"/>
  <p:tag name="GENSWF_ADVANCE_TIME" val="20.574"/>
  <p:tag name="TIMING" val="|5.141|1.525|2.186|3.34|5.664|0.952"/>
  <p:tag name="ISPRING_SLIDE_ID_2" val="{DB23DFBE-1286-431C-A10E-873ADCE9684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47FE06C-28A8-49D3-AFE8-DC9C13D5F1AF}:341"/>
  <p:tag name="GENSWF_ADVANCE_TIME" val="10.568"/>
  <p:tag name="TIMING" val="|6.66|1.233|1.64"/>
  <p:tag name="ISPRING_SLIDE_ID_2" val="{73FB5370-D0D3-4BAC-A284-97F03E172F7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40330-6C14-46AE-B5A8-9F1F0CF38790}:356"/>
  <p:tag name="GENSWF_ADVANCE_TIME" val="14.076"/>
  <p:tag name="TIMING" val="|5.05"/>
  <p:tag name="ISPRING_SLIDE_ID_2" val="{532FBF11-DE78-49AC-83F7-BA0A9F578388}"/>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C8488B5-5E29-4A82-830B-1D6D49B265EF}:295"/>
  <p:tag name="ISPRING_SLIDE_INDENT_LEVEL" val="0"/>
  <p:tag name="GENSWF_ADVANCE_TIME" val="2.870"/>
  <p:tag name="ISPRING_SLIDE_ID_2" val="{F9A9C1C0-E3EA-4A9E-BCF3-93030131811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31032</TotalTime>
  <Words>1335</Words>
  <Application>Microsoft Office PowerPoint</Application>
  <PresentationFormat>Widescreen</PresentationFormat>
  <Paragraphs>226</Paragraphs>
  <Slides>24</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Roboto</vt:lpstr>
      <vt:lpstr>Rubik</vt:lpstr>
      <vt:lpstr>Calibri</vt:lpstr>
      <vt:lpstr>Lato</vt:lpstr>
      <vt:lpstr>Cambria Math</vt:lpstr>
      <vt:lpstr>Rubik Medium</vt:lpstr>
      <vt:lpstr>Arial</vt:lpstr>
      <vt:lpstr>DHIS2 Online Academy</vt:lpstr>
      <vt:lpstr>PowerPoint Presentation</vt:lpstr>
      <vt:lpstr>Introduction</vt:lpstr>
      <vt:lpstr>Introduction</vt:lpstr>
      <vt:lpstr>Introduction</vt:lpstr>
      <vt:lpstr>Examples of data elements</vt:lpstr>
      <vt:lpstr>Data elements value types</vt:lpstr>
      <vt:lpstr>Features of data elements</vt:lpstr>
      <vt:lpstr>Features of data elements</vt:lpstr>
      <vt:lpstr>Features of data elements</vt:lpstr>
      <vt:lpstr>Features of data elements</vt:lpstr>
      <vt:lpstr>Features of data elements</vt:lpstr>
      <vt:lpstr>Aggregation and dissagregation</vt:lpstr>
      <vt:lpstr>Examples of dissagregation</vt:lpstr>
      <vt:lpstr>Example of data dissagregation by sex</vt:lpstr>
      <vt:lpstr> Indicators vs data elements</vt:lpstr>
      <vt:lpstr>Example of an indicator: immunization coverage</vt:lpstr>
      <vt:lpstr>Example of an indicator: immunization coverage</vt:lpstr>
      <vt:lpstr>Example of an indicator: common formula</vt:lpstr>
      <vt:lpstr>Example of an indicator: common formula</vt:lpstr>
      <vt:lpstr>Example of an indicator: Confirmed malaria cases</vt:lpstr>
      <vt:lpstr>Advantages of using indicators </vt:lpstr>
      <vt:lpstr>Data elements and indicators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2.1.3 Introduction to DHIS2 – What - Data Elements and Indicators</dc:title>
  <dc:creator>simonasekerova</dc:creator>
  <cp:lastModifiedBy>Alejandra Avila</cp:lastModifiedBy>
  <cp:revision>401</cp:revision>
  <dcterms:modified xsi:type="dcterms:W3CDTF">2022-05-05T23:01:51Z</dcterms:modified>
</cp:coreProperties>
</file>